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3" r:id="rId4"/>
  </p:sldMasterIdLst>
  <p:notesMasterIdLst>
    <p:notesMasterId r:id="rId33"/>
  </p:notesMasterIdLst>
  <p:sldIdLst>
    <p:sldId id="270" r:id="rId5"/>
    <p:sldId id="271" r:id="rId6"/>
    <p:sldId id="272" r:id="rId7"/>
    <p:sldId id="273" r:id="rId8"/>
    <p:sldId id="274" r:id="rId9"/>
    <p:sldId id="275" r:id="rId10"/>
    <p:sldId id="279" r:id="rId11"/>
    <p:sldId id="277" r:id="rId12"/>
    <p:sldId id="307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301" r:id="rId27"/>
    <p:sldId id="302" r:id="rId28"/>
    <p:sldId id="276" r:id="rId29"/>
    <p:sldId id="280" r:id="rId30"/>
    <p:sldId id="296" r:id="rId31"/>
    <p:sldId id="303" r:id="rId32"/>
  </p:sldIdLst>
  <p:sldSz cx="9144000" cy="6858000" type="screen4x3"/>
  <p:notesSz cx="6858000" cy="9144000"/>
  <p:defaultTextStyle>
    <a:defPPr>
      <a:defRPr lang="es-E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111111"/>
    <a:srgbClr val="663300"/>
    <a:srgbClr val="3366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 showGuides="1">
      <p:cViewPr>
        <p:scale>
          <a:sx n="161" d="100"/>
          <a:sy n="161" d="100"/>
        </p:scale>
        <p:origin x="-2010" y="-186"/>
      </p:cViewPr>
      <p:guideLst>
        <p:guide orient="horz" pos="2235"/>
        <p:guide pos="29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04999999999999"/>
          <c:y val="0.937466666666667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800" b="0" i="0" u="none" strike="noStrike" kern="1200" spc="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>
                <a:solidFill>
                  <a:schemeClr val="accent5">
                    <a:lumMod val="60000"/>
                    <a:lumOff val="40000"/>
                  </a:schemeClr>
                </a:solidFill>
              </a:rPr>
              <a:t>Estructura econ</a:t>
            </a:r>
            <a:r>
              <a:rPr lang="es-ES_tradnl" altLang="en-US" sz="1800">
                <a:solidFill>
                  <a:schemeClr val="accent5">
                    <a:lumMod val="60000"/>
                    <a:lumOff val="40000"/>
                  </a:schemeClr>
                </a:solidFill>
              </a:rPr>
              <a:t>ómica Colmenar de oreja</a:t>
            </a:r>
          </a:p>
        </c:rich>
      </c:tx>
      <c:layout>
        <c:manualLayout>
          <c:xMode val="edge"/>
          <c:yMode val="edge"/>
          <c:x val="1.585E-2"/>
          <c:y val="3.61333333333333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4530144927536199"/>
          <c:y val="0.144555720470006"/>
          <c:w val="0.65180000000000005"/>
          <c:h val="0.869066666666666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Porcentaje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El sector primario</c:v>
                </c:pt>
                <c:pt idx="1">
                  <c:v>El sector secundario</c:v>
                </c:pt>
                <c:pt idx="2">
                  <c:v>El sector terciario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50</c:v>
                </c:pt>
                <c:pt idx="2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6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Estructura económica villaconejos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Estructura económica villaconejos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/>
                      <a:t>El sector primario</a:t>
                    </a:r>
                  </a:p>
                  <a:p>
                    <a:r>
                      <a:rPr lang="en-US" sz="1200"/>
                      <a:t>55%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1472921697137"/>
                      <c:h val="0.071187811783740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6277848633790501"/>
                  <c:y val="0.14739802665327001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El sector terciario</a:t>
                    </a:r>
                  </a:p>
                  <a:p>
                    <a:r>
                      <a:rPr lang="en-US" sz="1200"/>
                      <a:t>25%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1">
                  <c:v>El sector primario</c:v>
                </c:pt>
                <c:pt idx="2">
                  <c:v>El sector secundario</c:v>
                </c:pt>
                <c:pt idx="3">
                  <c:v>El sector terciario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55</c:v>
                </c:pt>
                <c:pt idx="2">
                  <c:v>20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s-E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01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0"/>
            <a:ext cx="9149954" cy="6858000"/>
            <a:chOff x="0" y="0"/>
            <a:chExt cx="12199938" cy="6858000"/>
          </a:xfrm>
        </p:grpSpPr>
        <p:sp>
          <p:nvSpPr>
            <p:cNvPr id="5" name="任意多边形 4"/>
            <p:cNvSpPr/>
            <p:nvPr/>
          </p:nvSpPr>
          <p:spPr>
            <a:xfrm>
              <a:off x="4938713" y="2914650"/>
              <a:ext cx="7261225" cy="3943350"/>
            </a:xfrm>
            <a:custGeom>
              <a:avLst/>
              <a:gdLst>
                <a:gd name="connsiteX0" fmla="*/ 0 w 7261507"/>
                <a:gd name="connsiteY0" fmla="*/ 0 h 3943350"/>
                <a:gd name="connsiteX1" fmla="*/ 7261507 w 7261507"/>
                <a:gd name="connsiteY1" fmla="*/ 0 h 3943350"/>
                <a:gd name="connsiteX2" fmla="*/ 4938712 w 7261507"/>
                <a:gd name="connsiteY2" fmla="*/ 3943350 h 3943350"/>
                <a:gd name="connsiteX3" fmla="*/ 0 w 7261507"/>
                <a:gd name="connsiteY3" fmla="*/ 3943350 h 39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61507" h="3943350">
                  <a:moveTo>
                    <a:pt x="0" y="0"/>
                  </a:moveTo>
                  <a:lnTo>
                    <a:pt x="7261507" y="0"/>
                  </a:lnTo>
                  <a:lnTo>
                    <a:pt x="4938712" y="3943350"/>
                  </a:lnTo>
                  <a:lnTo>
                    <a:pt x="0" y="394335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0"/>
              <a:ext cx="4938713" cy="68580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7" name="矩形 6"/>
            <p:cNvSpPr/>
            <p:nvPr/>
          </p:nvSpPr>
          <p:spPr>
            <a:xfrm>
              <a:off x="4938713" y="0"/>
              <a:ext cx="4938712" cy="68580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grpSp>
        <p:nvGrpSpPr>
          <p:cNvPr id="8" name="组合 11"/>
          <p:cNvGrpSpPr/>
          <p:nvPr/>
        </p:nvGrpSpPr>
        <p:grpSpPr bwMode="auto">
          <a:xfrm>
            <a:off x="291704" y="4184651"/>
            <a:ext cx="6438900" cy="119063"/>
            <a:chOff x="1547446" y="3785840"/>
            <a:chExt cx="8585981" cy="11962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1758602" y="3840068"/>
              <a:ext cx="7779458" cy="14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1547446" y="3785840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8501329" y="3803385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1600" y="2149200"/>
            <a:ext cx="5215042" cy="1753200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15666" y="4532400"/>
            <a:ext cx="3990975" cy="10778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 smtClean="0"/>
              <a:t>编辑副标题</a:t>
            </a:r>
            <a:endParaRPr lang="zh-CN" altLang="en-US" dirty="0"/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2378B5D5-DE25-4DFC-936F-807F520F22E1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45FE164C-63E1-423F-B24B-7D92D7643012}" type="slidenum">
              <a:rPr lang="zh-CN" altLang="en-US" smtClean="0"/>
              <a:t>‹Nº›</a:t>
            </a:fld>
            <a:endParaRPr lang="zh-CN" altLang="en-US"/>
          </a:p>
        </p:txBody>
      </p:sp>
      <p:grpSp>
        <p:nvGrpSpPr>
          <p:cNvPr id="19" name="组合 11"/>
          <p:cNvGrpSpPr/>
          <p:nvPr/>
        </p:nvGrpSpPr>
        <p:grpSpPr bwMode="auto">
          <a:xfrm>
            <a:off x="291704" y="4184651"/>
            <a:ext cx="6438900" cy="119063"/>
            <a:chOff x="1547446" y="3785840"/>
            <a:chExt cx="8585981" cy="119621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758602" y="3840068"/>
              <a:ext cx="7779458" cy="14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1547446" y="3785840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8501329" y="3803385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43051"/>
            <a:ext cx="7886700" cy="46339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9EA0D458-E32A-4C95-876B-4AC431F37EC2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D34547D3-A527-4BC9-A79A-04801DE46BA4}" type="slidenum">
              <a:rPr lang="zh-CN" altLang="en-US" smtClean="0"/>
              <a:t>‹Nº›</a:t>
            </a:fld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0" y="269980"/>
            <a:ext cx="4257675" cy="952501"/>
            <a:chOff x="6515100" y="133350"/>
            <a:chExt cx="5676900" cy="1181100"/>
          </a:xfrm>
        </p:grpSpPr>
        <p:sp>
          <p:nvSpPr>
            <p:cNvPr id="7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8" name="矩形 7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9" name="矩形 8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42975" y="459717"/>
            <a:ext cx="3314700" cy="578410"/>
          </a:xfrm>
        </p:spPr>
        <p:txBody>
          <a:bodyPr>
            <a:normAutofit/>
          </a:bodyPr>
          <a:lstStyle>
            <a:lvl1pPr algn="ctr">
              <a:defRPr sz="24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1581150"/>
            <a:ext cx="8215313" cy="3981450"/>
            <a:chOff x="0" y="1581150"/>
            <a:chExt cx="10953750" cy="3981450"/>
          </a:xfrm>
        </p:grpSpPr>
        <p:sp>
          <p:nvSpPr>
            <p:cNvPr id="5" name="矩形 3"/>
            <p:cNvSpPr/>
            <p:nvPr/>
          </p:nvSpPr>
          <p:spPr>
            <a:xfrm>
              <a:off x="0" y="2446338"/>
              <a:ext cx="10953750" cy="2362200"/>
            </a:xfrm>
            <a:custGeom>
              <a:avLst/>
              <a:gdLst>
                <a:gd name="connsiteX0" fmla="*/ 0 w 10953750"/>
                <a:gd name="connsiteY0" fmla="*/ 0 h 1314450"/>
                <a:gd name="connsiteX1" fmla="*/ 10953750 w 10953750"/>
                <a:gd name="connsiteY1" fmla="*/ 0 h 1314450"/>
                <a:gd name="connsiteX2" fmla="*/ 10953750 w 10953750"/>
                <a:gd name="connsiteY2" fmla="*/ 1314450 h 1314450"/>
                <a:gd name="connsiteX3" fmla="*/ 0 w 10953750"/>
                <a:gd name="connsiteY3" fmla="*/ 1314450 h 1314450"/>
                <a:gd name="connsiteX4" fmla="*/ 0 w 10953750"/>
                <a:gd name="connsiteY4" fmla="*/ 0 h 1314450"/>
                <a:gd name="connsiteX0-1" fmla="*/ 0 w 10953750"/>
                <a:gd name="connsiteY0-2" fmla="*/ 0 h 2362200"/>
                <a:gd name="connsiteX1-3" fmla="*/ 10953750 w 10953750"/>
                <a:gd name="connsiteY1-4" fmla="*/ 0 h 2362200"/>
                <a:gd name="connsiteX2-5" fmla="*/ 10953750 w 10953750"/>
                <a:gd name="connsiteY2-6" fmla="*/ 1314450 h 2362200"/>
                <a:gd name="connsiteX3-7" fmla="*/ 9220200 w 10953750"/>
                <a:gd name="connsiteY3-8" fmla="*/ 2362200 h 2362200"/>
                <a:gd name="connsiteX4-9" fmla="*/ 0 w 10953750"/>
                <a:gd name="connsiteY4-10" fmla="*/ 0 h 2362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953750" h="2362200">
                  <a:moveTo>
                    <a:pt x="0" y="0"/>
                  </a:moveTo>
                  <a:lnTo>
                    <a:pt x="10953750" y="0"/>
                  </a:lnTo>
                  <a:lnTo>
                    <a:pt x="10953750" y="1314450"/>
                  </a:lnTo>
                  <a:lnTo>
                    <a:pt x="9220200" y="2362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581150"/>
              <a:ext cx="9886950" cy="398145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409825"/>
              <a:ext cx="10953750" cy="131445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99125" y="2545200"/>
            <a:ext cx="5215950" cy="8964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9125" y="3994644"/>
            <a:ext cx="5215950" cy="1062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E5FBD788-FA56-4974-9C9C-128C738C6268}" type="datetimeFigureOut">
              <a:rPr lang="zh-CN" altLang="en-US" smtClean="0"/>
              <a:t>2017/10/11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97C530B1-C158-43A9-A515-25F1CEE6679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269980"/>
            <a:ext cx="4257675" cy="952501"/>
            <a:chOff x="6515100" y="133350"/>
            <a:chExt cx="5676900" cy="1181100"/>
          </a:xfrm>
        </p:grpSpPr>
        <p:sp>
          <p:nvSpPr>
            <p:cNvPr id="20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42975" y="454335"/>
            <a:ext cx="3314700" cy="548097"/>
          </a:xfrm>
        </p:spPr>
        <p:txBody>
          <a:bodyPr>
            <a:normAutofit/>
          </a:bodyPr>
          <a:lstStyle>
            <a:lvl1pPr algn="ctr">
              <a:defRPr sz="24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12901"/>
            <a:ext cx="3886200" cy="45640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612901"/>
            <a:ext cx="3886200" cy="45640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40B608E8-93C0-46DB-9F71-6DAE45EA4CD6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0229B4E3-9613-43BC-AABE-89C4F3B11640}" type="slidenum">
              <a:rPr lang="zh-CN" altLang="en-US" smtClean="0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7976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77A5650A-F2C8-4BC1-B1AF-C7E101D9F201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4725C041-6BB6-48E4-AADE-A6D76837D5ED}" type="slidenum">
              <a:rPr lang="zh-CN" altLang="en-US" smtClean="0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 bwMode="auto">
          <a:xfrm>
            <a:off x="3136900" y="0"/>
            <a:ext cx="6015435" cy="6858000"/>
            <a:chOff x="4824413" y="0"/>
            <a:chExt cx="7378700" cy="6858000"/>
          </a:xfrm>
        </p:grpSpPr>
        <p:sp>
          <p:nvSpPr>
            <p:cNvPr id="4" name="任意多边形 3"/>
            <p:cNvSpPr/>
            <p:nvPr/>
          </p:nvSpPr>
          <p:spPr>
            <a:xfrm flipV="1">
              <a:off x="4824413" y="3905250"/>
              <a:ext cx="7367587" cy="2952750"/>
            </a:xfrm>
            <a:custGeom>
              <a:avLst/>
              <a:gdLst>
                <a:gd name="connsiteX0" fmla="*/ 0 w 7367030"/>
                <a:gd name="connsiteY0" fmla="*/ 0 h 2095500"/>
                <a:gd name="connsiteX1" fmla="*/ 7367030 w 7367030"/>
                <a:gd name="connsiteY1" fmla="*/ 0 h 2095500"/>
                <a:gd name="connsiteX2" fmla="*/ 6403582 w 7367030"/>
                <a:gd name="connsiteY2" fmla="*/ 2095500 h 2095500"/>
                <a:gd name="connsiteX3" fmla="*/ 1012432 w 736703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7030" h="2095500">
                  <a:moveTo>
                    <a:pt x="0" y="0"/>
                  </a:moveTo>
                  <a:lnTo>
                    <a:pt x="7367030" y="0"/>
                  </a:lnTo>
                  <a:lnTo>
                    <a:pt x="6403582" y="2095500"/>
                  </a:lnTo>
                  <a:lnTo>
                    <a:pt x="1012432" y="209550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4835525" y="0"/>
              <a:ext cx="7367588" cy="2095500"/>
            </a:xfrm>
            <a:custGeom>
              <a:avLst/>
              <a:gdLst>
                <a:gd name="connsiteX0" fmla="*/ 0 w 7367030"/>
                <a:gd name="connsiteY0" fmla="*/ 0 h 2095500"/>
                <a:gd name="connsiteX1" fmla="*/ 7367030 w 7367030"/>
                <a:gd name="connsiteY1" fmla="*/ 0 h 2095500"/>
                <a:gd name="connsiteX2" fmla="*/ 6403582 w 7367030"/>
                <a:gd name="connsiteY2" fmla="*/ 2095500 h 2095500"/>
                <a:gd name="connsiteX3" fmla="*/ 1012432 w 736703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7030" h="2095500">
                  <a:moveTo>
                    <a:pt x="0" y="0"/>
                  </a:moveTo>
                  <a:lnTo>
                    <a:pt x="7367030" y="0"/>
                  </a:lnTo>
                  <a:lnTo>
                    <a:pt x="6403582" y="2095500"/>
                  </a:lnTo>
                  <a:lnTo>
                    <a:pt x="1012432" y="209550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6" name="矩形 5"/>
            <p:cNvSpPr/>
            <p:nvPr/>
          </p:nvSpPr>
          <p:spPr>
            <a:xfrm>
              <a:off x="5848350" y="0"/>
              <a:ext cx="5391150" cy="20955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7" name="矩形 6"/>
            <p:cNvSpPr/>
            <p:nvPr/>
          </p:nvSpPr>
          <p:spPr>
            <a:xfrm>
              <a:off x="5848350" y="3905250"/>
              <a:ext cx="5391150" cy="295275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7300" y="2399301"/>
            <a:ext cx="5915035" cy="1325563"/>
          </a:xfrm>
          <a:noFill/>
        </p:spPr>
        <p:txBody>
          <a:bodyPr>
            <a:normAutofit/>
          </a:bodyPr>
          <a:lstStyle>
            <a:lvl1pPr algn="ctr">
              <a:defRPr sz="4050">
                <a:solidFill>
                  <a:srgbClr val="43646B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8A49176B-9837-4B1B-8DBB-BD9E0F08EA3C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6E4EA263-AD77-4833-B3AC-53029A6A9741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E20EA69D-171E-4928-84B9-F6256BEC5FB1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4D91F902-BFAE-406C-879E-0FD5F8F8722A}" type="slidenum">
              <a:rPr lang="zh-CN" altLang="en-US" smtClean="0"/>
              <a:t>‹Nº›</a:t>
            </a:fld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886325" y="308080"/>
            <a:ext cx="4257675" cy="952501"/>
            <a:chOff x="6515100" y="133350"/>
            <a:chExt cx="5676900" cy="1181100"/>
          </a:xfrm>
        </p:grpSpPr>
        <p:sp>
          <p:nvSpPr>
            <p:cNvPr id="14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711200"/>
            <a:ext cx="3196800" cy="16002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rgbClr val="43646B"/>
                </a:solidFill>
              </a:defRPr>
            </a:lvl1pPr>
          </a:lstStyle>
          <a:p>
            <a:r>
              <a:rPr lang="zh-CN" altLang="en-US" smtClean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 hasCustomPrompt="1"/>
          </p:nvPr>
        </p:nvSpPr>
        <p:spPr>
          <a:xfrm>
            <a:off x="4014391" y="733425"/>
            <a:ext cx="44784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 smtClean="0"/>
              <a:t>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E80128A9-DF2C-4ACE-A0C4-064AC2AEFD0A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CF6584CE-86D7-4029-9264-4D8EB72771B9}" type="slidenum">
              <a:rPr lang="zh-CN" altLang="en-US" smtClean="0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竖排标题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496175" y="365125"/>
            <a:ext cx="1019175" cy="5811838"/>
          </a:xfrm>
        </p:spPr>
        <p:txBody>
          <a:bodyPr vert="eaVer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724650" cy="5811838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F7C76DDD-8E36-4E9E-8FBC-9380EF5CA4F9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770E2F6D-F271-49B9-B5AB-1A6F0D549A54}" type="slidenum">
              <a:rPr lang="zh-CN" altLang="en-US" smtClean="0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14350"/>
            <a:ext cx="7886700" cy="56007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5C9AE56C-1993-4821-9480-053941EEA3E9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fld id="{23D43750-7CB9-4AC4-9B86-29A5B4FB85CE}" type="slidenum">
              <a:rPr lang="zh-CN" altLang="en-US" smtClean="0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0"/>
            <a:ext cx="9149954" cy="6858000"/>
            <a:chOff x="0" y="0"/>
            <a:chExt cx="12199938" cy="6858000"/>
          </a:xfrm>
        </p:grpSpPr>
        <p:sp>
          <p:nvSpPr>
            <p:cNvPr id="5" name="任意多边形 4"/>
            <p:cNvSpPr/>
            <p:nvPr/>
          </p:nvSpPr>
          <p:spPr>
            <a:xfrm>
              <a:off x="4938713" y="2914650"/>
              <a:ext cx="7261225" cy="3943350"/>
            </a:xfrm>
            <a:custGeom>
              <a:avLst/>
              <a:gdLst>
                <a:gd name="connsiteX0" fmla="*/ 0 w 7261507"/>
                <a:gd name="connsiteY0" fmla="*/ 0 h 3943350"/>
                <a:gd name="connsiteX1" fmla="*/ 7261507 w 7261507"/>
                <a:gd name="connsiteY1" fmla="*/ 0 h 3943350"/>
                <a:gd name="connsiteX2" fmla="*/ 4938712 w 7261507"/>
                <a:gd name="connsiteY2" fmla="*/ 3943350 h 3943350"/>
                <a:gd name="connsiteX3" fmla="*/ 0 w 7261507"/>
                <a:gd name="connsiteY3" fmla="*/ 3943350 h 39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61507" h="3943350">
                  <a:moveTo>
                    <a:pt x="0" y="0"/>
                  </a:moveTo>
                  <a:lnTo>
                    <a:pt x="7261507" y="0"/>
                  </a:lnTo>
                  <a:lnTo>
                    <a:pt x="4938712" y="3943350"/>
                  </a:lnTo>
                  <a:lnTo>
                    <a:pt x="0" y="394335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0"/>
              <a:ext cx="4938713" cy="68580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4938713" y="0"/>
              <a:ext cx="4938712" cy="68580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grpSp>
        <p:nvGrpSpPr>
          <p:cNvPr id="8" name="组合 11"/>
          <p:cNvGrpSpPr/>
          <p:nvPr/>
        </p:nvGrpSpPr>
        <p:grpSpPr bwMode="auto">
          <a:xfrm>
            <a:off x="291704" y="4184650"/>
            <a:ext cx="6438900" cy="119063"/>
            <a:chOff x="1547446" y="3785840"/>
            <a:chExt cx="8585981" cy="11962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1758602" y="3840068"/>
              <a:ext cx="7779458" cy="14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1547446" y="3785840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11" name="矩形 10"/>
            <p:cNvSpPr/>
            <p:nvPr/>
          </p:nvSpPr>
          <p:spPr>
            <a:xfrm>
              <a:off x="8501329" y="3803385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1600" y="2149200"/>
            <a:ext cx="4533300" cy="17532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15666" y="4532399"/>
            <a:ext cx="3990975" cy="10778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编辑副标题</a:t>
            </a:r>
            <a:endParaRPr lang="zh-CN" altLang="en-US" dirty="0"/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8B5D5-DE25-4DFC-936F-807F520F22E1}" type="datetimeFigureOut">
              <a:rPr lang="zh-CN" altLang="en-US"/>
              <a:t>2017/10/11</a:t>
            </a:fld>
            <a:endParaRPr lang="zh-CN" altLang="en-US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E164C-63E1-423F-B24B-7D92D7643012}" type="slidenum">
              <a:rPr lang="zh-CN" altLang="en-US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43050"/>
            <a:ext cx="7886700" cy="463391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D458-E32A-4C95-876B-4AC431F37EC2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547D3-A527-4BC9-A79A-04801DE46BA4}" type="slidenum">
              <a:rPr lang="zh-CN" altLang="en-US"/>
              <a:t>‹Nº›</a:t>
            </a:fld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0" y="133350"/>
            <a:ext cx="4257675" cy="1181100"/>
            <a:chOff x="6515100" y="133350"/>
            <a:chExt cx="5676900" cy="1181100"/>
          </a:xfrm>
        </p:grpSpPr>
        <p:sp>
          <p:nvSpPr>
            <p:cNvPr id="7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8" name="矩形 7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9" name="矩形 8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42975" y="365125"/>
            <a:ext cx="3314700" cy="720725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1581150"/>
            <a:ext cx="8215313" cy="3981450"/>
            <a:chOff x="0" y="1581150"/>
            <a:chExt cx="10953750" cy="3981450"/>
          </a:xfrm>
        </p:grpSpPr>
        <p:sp>
          <p:nvSpPr>
            <p:cNvPr id="5" name="矩形 3"/>
            <p:cNvSpPr/>
            <p:nvPr/>
          </p:nvSpPr>
          <p:spPr>
            <a:xfrm>
              <a:off x="0" y="2446338"/>
              <a:ext cx="10953750" cy="2362200"/>
            </a:xfrm>
            <a:custGeom>
              <a:avLst/>
              <a:gdLst>
                <a:gd name="connsiteX0" fmla="*/ 0 w 10953750"/>
                <a:gd name="connsiteY0" fmla="*/ 0 h 1314450"/>
                <a:gd name="connsiteX1" fmla="*/ 10953750 w 10953750"/>
                <a:gd name="connsiteY1" fmla="*/ 0 h 1314450"/>
                <a:gd name="connsiteX2" fmla="*/ 10953750 w 10953750"/>
                <a:gd name="connsiteY2" fmla="*/ 1314450 h 1314450"/>
                <a:gd name="connsiteX3" fmla="*/ 0 w 10953750"/>
                <a:gd name="connsiteY3" fmla="*/ 1314450 h 1314450"/>
                <a:gd name="connsiteX4" fmla="*/ 0 w 10953750"/>
                <a:gd name="connsiteY4" fmla="*/ 0 h 1314450"/>
                <a:gd name="connsiteX0-1" fmla="*/ 0 w 10953750"/>
                <a:gd name="connsiteY0-2" fmla="*/ 0 h 2362200"/>
                <a:gd name="connsiteX1-3" fmla="*/ 10953750 w 10953750"/>
                <a:gd name="connsiteY1-4" fmla="*/ 0 h 2362200"/>
                <a:gd name="connsiteX2-5" fmla="*/ 10953750 w 10953750"/>
                <a:gd name="connsiteY2-6" fmla="*/ 1314450 h 2362200"/>
                <a:gd name="connsiteX3-7" fmla="*/ 9220200 w 10953750"/>
                <a:gd name="connsiteY3-8" fmla="*/ 2362200 h 2362200"/>
                <a:gd name="connsiteX4-9" fmla="*/ 0 w 10953750"/>
                <a:gd name="connsiteY4-10" fmla="*/ 0 h 2362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953750" h="2362200">
                  <a:moveTo>
                    <a:pt x="0" y="0"/>
                  </a:moveTo>
                  <a:lnTo>
                    <a:pt x="10953750" y="0"/>
                  </a:lnTo>
                  <a:lnTo>
                    <a:pt x="10953750" y="1314450"/>
                  </a:lnTo>
                  <a:lnTo>
                    <a:pt x="9220200" y="2362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581150"/>
              <a:ext cx="9886950" cy="398145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409825"/>
              <a:ext cx="10953750" cy="131445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99125" y="2545200"/>
            <a:ext cx="5215950" cy="8964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9125" y="3994644"/>
            <a:ext cx="5215950" cy="10627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BD788-FA56-4974-9C9C-128C738C6268}" type="datetimeFigureOut">
              <a:rPr lang="zh-CN" altLang="en-US"/>
              <a:t>2017/10/11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530B1-C158-43A9-A515-25F1CEE66799}" type="slidenum">
              <a:rPr lang="zh-CN" altLang="en-US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133350"/>
            <a:ext cx="4257675" cy="1181100"/>
            <a:chOff x="6515100" y="133350"/>
            <a:chExt cx="5676900" cy="1181100"/>
          </a:xfrm>
        </p:grpSpPr>
        <p:sp>
          <p:nvSpPr>
            <p:cNvPr id="12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13" name="矩形 12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14" name="矩形 13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4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42975" y="365125"/>
            <a:ext cx="3314700" cy="720725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12900"/>
            <a:ext cx="3886200" cy="45640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612900"/>
            <a:ext cx="3886200" cy="4564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608E8-93C0-46DB-9F71-6DAE45EA4CD6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9B4E3-9613-43BC-AABE-89C4F3B11640}" type="slidenum">
              <a:rPr lang="zh-CN" altLang="en-US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797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5650A-F2C8-4BC1-B1AF-C7E101D9F201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5C041-6BB6-48E4-AADE-A6D76837D5ED}" type="slidenum">
              <a:rPr lang="zh-CN" altLang="en-US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 bwMode="auto">
          <a:xfrm>
            <a:off x="3618310" y="0"/>
            <a:ext cx="5534025" cy="6858000"/>
            <a:chOff x="4824413" y="0"/>
            <a:chExt cx="7378700" cy="6858000"/>
          </a:xfrm>
        </p:grpSpPr>
        <p:sp>
          <p:nvSpPr>
            <p:cNvPr id="4" name="任意多边形 3"/>
            <p:cNvSpPr/>
            <p:nvPr/>
          </p:nvSpPr>
          <p:spPr>
            <a:xfrm flipV="1">
              <a:off x="4824413" y="3905250"/>
              <a:ext cx="7367587" cy="2952750"/>
            </a:xfrm>
            <a:custGeom>
              <a:avLst/>
              <a:gdLst>
                <a:gd name="connsiteX0" fmla="*/ 0 w 7367030"/>
                <a:gd name="connsiteY0" fmla="*/ 0 h 2095500"/>
                <a:gd name="connsiteX1" fmla="*/ 7367030 w 7367030"/>
                <a:gd name="connsiteY1" fmla="*/ 0 h 2095500"/>
                <a:gd name="connsiteX2" fmla="*/ 6403582 w 7367030"/>
                <a:gd name="connsiteY2" fmla="*/ 2095500 h 2095500"/>
                <a:gd name="connsiteX3" fmla="*/ 1012432 w 736703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7030" h="2095500">
                  <a:moveTo>
                    <a:pt x="0" y="0"/>
                  </a:moveTo>
                  <a:lnTo>
                    <a:pt x="7367030" y="0"/>
                  </a:lnTo>
                  <a:lnTo>
                    <a:pt x="6403582" y="2095500"/>
                  </a:lnTo>
                  <a:lnTo>
                    <a:pt x="1012432" y="209550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4835525" y="0"/>
              <a:ext cx="7367588" cy="2095500"/>
            </a:xfrm>
            <a:custGeom>
              <a:avLst/>
              <a:gdLst>
                <a:gd name="connsiteX0" fmla="*/ 0 w 7367030"/>
                <a:gd name="connsiteY0" fmla="*/ 0 h 2095500"/>
                <a:gd name="connsiteX1" fmla="*/ 7367030 w 7367030"/>
                <a:gd name="connsiteY1" fmla="*/ 0 h 2095500"/>
                <a:gd name="connsiteX2" fmla="*/ 6403582 w 7367030"/>
                <a:gd name="connsiteY2" fmla="*/ 2095500 h 2095500"/>
                <a:gd name="connsiteX3" fmla="*/ 1012432 w 736703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7030" h="2095500">
                  <a:moveTo>
                    <a:pt x="0" y="0"/>
                  </a:moveTo>
                  <a:lnTo>
                    <a:pt x="7367030" y="0"/>
                  </a:lnTo>
                  <a:lnTo>
                    <a:pt x="6403582" y="2095500"/>
                  </a:lnTo>
                  <a:lnTo>
                    <a:pt x="1012432" y="209550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6" name="矩形 5"/>
            <p:cNvSpPr/>
            <p:nvPr/>
          </p:nvSpPr>
          <p:spPr>
            <a:xfrm>
              <a:off x="5848350" y="0"/>
              <a:ext cx="5391150" cy="20955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5848350" y="3905250"/>
              <a:ext cx="5391150" cy="295275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7300" y="2412000"/>
            <a:ext cx="5915035" cy="1325563"/>
          </a:xfrm>
          <a:noFill/>
        </p:spPr>
        <p:txBody>
          <a:bodyPr/>
          <a:lstStyle>
            <a:lvl1pPr algn="ctr">
              <a:defRPr sz="5400">
                <a:solidFill>
                  <a:srgbClr val="43646B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176B-9837-4B1B-8DBB-BD9E0F08EA3C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A263-AD77-4833-B3AC-53029A6A9741}" type="slidenum">
              <a:rPr lang="zh-CN" altLang="en-US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EA69D-171E-4928-84B9-F6256BEC5FB1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1F902-BFAE-406C-879E-0FD5F8F8722A}" type="slidenum">
              <a:rPr lang="zh-CN" altLang="en-US"/>
              <a:t>‹Nº›</a:t>
            </a:fld>
            <a:endParaRPr lang="zh-CN" altLang="en-US" dirty="0"/>
          </a:p>
        </p:txBody>
      </p:sp>
      <p:sp>
        <p:nvSpPr>
          <p:cNvPr id="7" name="矩形 4"/>
          <p:cNvSpPr/>
          <p:nvPr/>
        </p:nvSpPr>
        <p:spPr>
          <a:xfrm>
            <a:off x="5243513" y="133350"/>
            <a:ext cx="1157288" cy="685800"/>
          </a:xfrm>
          <a:custGeom>
            <a:avLst/>
            <a:gdLst>
              <a:gd name="connsiteX0" fmla="*/ 0 w 781050"/>
              <a:gd name="connsiteY0" fmla="*/ 0 h 1181100"/>
              <a:gd name="connsiteX1" fmla="*/ 781050 w 781050"/>
              <a:gd name="connsiteY1" fmla="*/ 0 h 1181100"/>
              <a:gd name="connsiteX2" fmla="*/ 781050 w 781050"/>
              <a:gd name="connsiteY2" fmla="*/ 1181100 h 1181100"/>
              <a:gd name="connsiteX3" fmla="*/ 0 w 781050"/>
              <a:gd name="connsiteY3" fmla="*/ 1181100 h 1181100"/>
              <a:gd name="connsiteX4" fmla="*/ 0 w 781050"/>
              <a:gd name="connsiteY4" fmla="*/ 0 h 1181100"/>
              <a:gd name="connsiteX0-1" fmla="*/ 0 w 781050"/>
              <a:gd name="connsiteY0-2" fmla="*/ 0 h 1181100"/>
              <a:gd name="connsiteX1-3" fmla="*/ 781050 w 781050"/>
              <a:gd name="connsiteY1-4" fmla="*/ 0 h 1181100"/>
              <a:gd name="connsiteX2-5" fmla="*/ 781050 w 781050"/>
              <a:gd name="connsiteY2-6" fmla="*/ 1181100 h 1181100"/>
              <a:gd name="connsiteX3-7" fmla="*/ 0 w 781050"/>
              <a:gd name="connsiteY3-8" fmla="*/ 0 h 1181100"/>
              <a:gd name="connsiteX0-9" fmla="*/ 0 w 1543050"/>
              <a:gd name="connsiteY0-10" fmla="*/ 0 h 685800"/>
              <a:gd name="connsiteX1-11" fmla="*/ 781050 w 1543050"/>
              <a:gd name="connsiteY1-12" fmla="*/ 0 h 685800"/>
              <a:gd name="connsiteX2-13" fmla="*/ 1543050 w 1543050"/>
              <a:gd name="connsiteY2-14" fmla="*/ 685800 h 685800"/>
              <a:gd name="connsiteX3-15" fmla="*/ 0 w 1543050"/>
              <a:gd name="connsiteY3-16" fmla="*/ 0 h 685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43050" h="685800">
                <a:moveTo>
                  <a:pt x="0" y="0"/>
                </a:moveTo>
                <a:lnTo>
                  <a:pt x="781050" y="0"/>
                </a:lnTo>
                <a:lnTo>
                  <a:pt x="154305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4886325" y="361950"/>
            <a:ext cx="4257675" cy="723900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5243513" y="133350"/>
            <a:ext cx="585788" cy="1181100"/>
          </a:xfrm>
          <a:prstGeom prst="rect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4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t"/>
          <a:lstStyle>
            <a:lvl1pPr>
              <a:defRPr sz="3200">
                <a:solidFill>
                  <a:srgbClr val="43646B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128A9-DF2C-4ACE-A0C4-064AC2AEFD0A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584CE-86D7-4029-9264-4D8EB72771B9}" type="slidenum">
              <a:rPr lang="zh-CN" altLang="en-US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竖排标题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496175" y="365125"/>
            <a:ext cx="10191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724650" cy="5811838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43930-1D3F-49BD-A5E1-8B376913FA77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E5845-7CA3-4049-9FF7-19A720A8A795}" type="slidenum">
              <a:rPr lang="zh-CN" altLang="en-US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14350"/>
            <a:ext cx="7886700" cy="560070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AE56C-1993-4821-9480-053941EEA3E9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43750-7CB9-4AC4-9B86-29A5B4FB85CE}" type="slidenum">
              <a:rPr lang="zh-CN" altLang="en-US"/>
              <a:t>‹Nº›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  <a:p>
            <a:pPr lvl="0"/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68313" y="63087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s-E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s-E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  <p:pic>
        <p:nvPicPr>
          <p:cNvPr id="1031" name="图片 10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240000">
            <a:off x="22225" y="6611938"/>
            <a:ext cx="647700" cy="20478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05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52" name="日期占位符 2051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s-ES"/>
          </a:p>
        </p:txBody>
      </p:sp>
      <p:sp>
        <p:nvSpPr>
          <p:cNvPr id="2053" name="页脚占位符 205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s-ES"/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s-ES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smtClean="0"/>
              <a:t>单击此处编辑文本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7C76DDD-8E36-4E9E-8FBC-9380EF5CA4F9}" type="datetimeFigureOut">
              <a:rPr lang="zh-CN" altLang="en-US" smtClean="0"/>
              <a:t>2017/10/11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70E2F6D-F271-49B9-B5AB-1A6F0D549A54}" type="slidenum">
              <a:rPr lang="zh-CN" altLang="en-US" smtClean="0"/>
              <a:t>‹Nº›</a:t>
            </a:fld>
            <a:endParaRPr lang="zh-CN" altLang="en-US" dirty="0"/>
          </a:p>
        </p:txBody>
      </p:sp>
      <p:sp>
        <p:nvSpPr>
          <p:cNvPr id="2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panose="020B0604020202020204" pitchFamily="34" charset="0"/>
          <a:ea typeface="SimHei" panose="0201060906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panose="020B0604020202020204" pitchFamily="34" charset="0"/>
          <a:ea typeface="SimHei" panose="0201060906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panose="020B0604020202020204" pitchFamily="34" charset="0"/>
          <a:ea typeface="SimHei" panose="0201060906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panose="020B0604020202020204" pitchFamily="34" charset="0"/>
          <a:ea typeface="SimHei" panose="02010609060101010101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单击此处编辑文本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7C76DDD-8E36-4E9E-8FBC-9380EF5CA4F9}" type="datetimeFigureOut">
              <a:rPr lang="zh-CN" altLang="en-US"/>
              <a:t>2017/10/11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70E2F6D-F271-49B9-B5AB-1A6F0D549A54}" type="slidenum">
              <a:rPr lang="zh-CN" altLang="en-US"/>
              <a:t>‹Nº›</a:t>
            </a:fld>
            <a:endParaRPr lang="zh-CN" altLang="en-US" dirty="0"/>
          </a:p>
        </p:txBody>
      </p:sp>
      <p:sp>
        <p:nvSpPr>
          <p:cNvPr id="2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Hei" panose="0201060906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Hei" panose="0201060906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Hei" panose="0201060906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Hei" panose="0201060906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lorenahernanz.blogspot.com.es/2009/05/trabajo-colmenar-de-oreja.html" TargetMode="External"/><Relationship Id="rId3" Type="http://schemas.openxmlformats.org/officeDocument/2006/relationships/hyperlink" Target="https://es.slideshare.net/fueradeclase-vdp/colmenar-de-oreja-c" TargetMode="External"/><Relationship Id="rId7" Type="http://schemas.openxmlformats.org/officeDocument/2006/relationships/hyperlink" Target="http://turismomadrid.es/es/descubre/colmenar-de-oreja/de-inter%C3%A9s/5037-entorno-natural.html" TargetMode="External"/><Relationship Id="rId2" Type="http://schemas.openxmlformats.org/officeDocument/2006/relationships/hyperlink" Target="http://www.spainviajes.com/que-ver-en-madrid/villaconejos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www.madrid.org/cs/Satellite?c=CM_InfPractica_FA&amp;cid=1109168009798&amp;idConsejeria=1109266187260&amp;idListConsj=1109265444710&amp;language=es&amp;pagename=ComunidadMadrid/Estructura&amp;pv=1354593030052" TargetMode="External"/><Relationship Id="rId5" Type="http://schemas.openxmlformats.org/officeDocument/2006/relationships/hyperlink" Target="https://es.climate-data.org/location/185406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.naturaspain.com/naturaleza-flora-y-fauna-en-el-municipio-de-colmenar-de-oreja.html" TargetMode="External"/><Relationship Id="rId9" Type="http://schemas.openxmlformats.org/officeDocument/2006/relationships/hyperlink" Target="http://www.uam.es/gruposinv/urbytur/documentos/ATLAS_NACIONAL_Turismo_rural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tosmacro.com/paro/espana/municipios/madrid/madrid/colmenar-de-oreja" TargetMode="External"/><Relationship Id="rId13" Type="http://schemas.openxmlformats.org/officeDocument/2006/relationships/hyperlink" Target="https://es.wikipedia.org/wiki/Colmenar_de_Oreja" TargetMode="External"/><Relationship Id="rId3" Type="http://schemas.openxmlformats.org/officeDocument/2006/relationships/hyperlink" Target="http://www.madrid.org/iestadis/fijas/estructu/general/anuario/ianucap02.htm" TargetMode="External"/><Relationship Id="rId7" Type="http://schemas.openxmlformats.org/officeDocument/2006/relationships/hyperlink" Target="https://www.datosmacro.com/paro/espana/municipios/madrid/madrid/villaconejos" TargetMode="External"/><Relationship Id="rId12" Type="http://schemas.openxmlformats.org/officeDocument/2006/relationships/hyperlink" Target="https://es.wikipedia.org/wiki/Villaconejos" TargetMode="External"/><Relationship Id="rId2" Type="http://schemas.openxmlformats.org/officeDocument/2006/relationships/hyperlink" Target="http://www.madrid.org/iestadis/fijas/estructu/general/anuario/descarga/anu2-1-3.xls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www.madrid.org/cs/Satellite?c=CM_InfPractica_FA&amp;cid=1354221880916&amp;idConsejeria=1109266187260&amp;idListConsj=1109266100973&amp;language=es&amp;pagename=ComunidadMadrid/Estructura&amp;pid=1109265444699&amp;pv=1354264881261&amp;sm=1109265843983" TargetMode="External"/><Relationship Id="rId11" Type="http://schemas.openxmlformats.org/officeDocument/2006/relationships/hyperlink" Target="https://www.unaventanadesdemadrid.com/comunidad-de-madrid/villaconejos.html" TargetMode="External"/><Relationship Id="rId5" Type="http://schemas.openxmlformats.org/officeDocument/2006/relationships/hyperlink" Target="http://www.foro-ciudad.com/madrid/colmenar-de-oreja/mensaje-11461235.html" TargetMode="External"/><Relationship Id="rId10" Type="http://schemas.openxmlformats.org/officeDocument/2006/relationships/hyperlink" Target="http://lorenahernanz.blogspot.com.es/2009/05/trabajo-colmenar-de-oreja.html" TargetMode="External"/><Relationship Id="rId4" Type="http://schemas.openxmlformats.org/officeDocument/2006/relationships/hyperlink" Target="http://www.foro-ciudad.com/madrid/villaconejos/mensaje-11461356.html" TargetMode="External"/><Relationship Id="rId9" Type="http://schemas.openxmlformats.org/officeDocument/2006/relationships/hyperlink" Target="http://www.madrid.org/iestadis/fijas/informes/descarga/perfils90.pdf" TargetMode="External"/><Relationship Id="rId1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6.xml"/><Relationship Id="rId6" Type="http://schemas.openxmlformats.org/officeDocument/2006/relationships/image" Target="../media/image14.jpeg"/><Relationship Id="rId11" Type="http://schemas.openxmlformats.org/officeDocument/2006/relationships/image" Target="../media/image19.GIF"/><Relationship Id="rId5" Type="http://schemas.microsoft.com/office/2007/relationships/hdphoto" Target="../media/hdphoto1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ctrTitle"/>
          </p:nvPr>
        </p:nvSpPr>
        <p:spPr/>
        <p:txBody>
          <a:bodyPr lIns="90000" tIns="46800" rIns="90000" bIns="46800">
            <a:normAutofit fontScale="90000"/>
          </a:bodyPr>
          <a:lstStyle/>
          <a:p>
            <a:pPr eaLnBrk="1" hangingPunct="1"/>
            <a:r>
              <a:rPr lang="es-ES" smtClean="0"/>
              <a:t>PLANIFICACIÓN TERRITORIA Y TURÍSTICA I</a:t>
            </a:r>
          </a:p>
        </p:txBody>
      </p:sp>
      <p:sp>
        <p:nvSpPr>
          <p:cNvPr id="5123" name="副标题 2"/>
          <p:cNvSpPr>
            <a:spLocks noGrp="1"/>
          </p:cNvSpPr>
          <p:nvPr>
            <p:ph type="subTitle" idx="1"/>
          </p:nvPr>
        </p:nvSpPr>
        <p:spPr>
          <a:xfrm>
            <a:off x="1515745" y="4532630"/>
            <a:ext cx="3990975" cy="1515110"/>
          </a:xfrm>
        </p:spPr>
        <p:txBody>
          <a:bodyPr lIns="90000" tIns="46800" rIns="90000" bIns="46800">
            <a:normAutofit/>
          </a:bodyPr>
          <a:lstStyle/>
          <a:p>
            <a:pPr eaLnBrk="1" hangingPunct="1"/>
            <a:r>
              <a:rPr lang="es-ES" altLang="zh-CN" smtClean="0"/>
              <a:t>PT1_G06_T2</a:t>
            </a:r>
          </a:p>
          <a:p>
            <a:pPr eaLnBrk="1" hangingPunct="1"/>
            <a:r>
              <a:rPr lang="es-ES" altLang="zh-CN" smtClean="0"/>
              <a:t>Yao Hao </a:t>
            </a:r>
          </a:p>
          <a:p>
            <a:pPr eaLnBrk="1" hangingPunct="1"/>
            <a:r>
              <a:rPr lang="es-ES" altLang="zh-CN" smtClean="0"/>
              <a:t>Huihui Chen</a:t>
            </a:r>
          </a:p>
          <a:p>
            <a:pPr eaLnBrk="1" hangingPunct="1"/>
            <a:r>
              <a:rPr lang="es-ES" altLang="zh-CN" smtClean="0"/>
              <a:t>Chen Fan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22" y="3590928"/>
            <a:ext cx="2918535" cy="291853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393700"/>
            <a:ext cx="2923540" cy="29235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7 CuadroTexto"/>
          <p:cNvSpPr txBox="1"/>
          <p:nvPr/>
        </p:nvSpPr>
        <p:spPr>
          <a:xfrm>
            <a:off x="5895975" y="3590925"/>
            <a:ext cx="1635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Villaconejos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5896233" y="393885"/>
            <a:ext cx="129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Colmenar de Oreja</a:t>
            </a:r>
            <a:endParaRPr lang="es-ES" dirty="0"/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5387975"/>
            <a:ext cx="1121410" cy="1121410"/>
          </a:xfrm>
          <a:prstGeom prst="rect">
            <a:avLst/>
          </a:prstGeom>
        </p:spPr>
      </p:pic>
      <p:sp>
        <p:nvSpPr>
          <p:cNvPr id="9" name="Shape 397"/>
          <p:cNvSpPr txBox="1">
            <a:spLocks/>
          </p:cNvSpPr>
          <p:nvPr/>
        </p:nvSpPr>
        <p:spPr>
          <a:xfrm>
            <a:off x="1331640" y="393700"/>
            <a:ext cx="4176464" cy="440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s" sz="1500" dirty="0" smtClean="0">
                <a:solidFill>
                  <a:srgbClr val="FF0000"/>
                </a:solidFill>
              </a:rPr>
              <a:t>¿qué es esto?</a:t>
            </a:r>
            <a:endParaRPr lang="es" sz="15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300" y="2924944"/>
            <a:ext cx="6984776" cy="896400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zh-CN" dirty="0" smtClean="0"/>
              <a:t>C</a:t>
            </a:r>
            <a:r>
              <a:rPr lang="es-ES_tradnl" altLang="es-ES" dirty="0" smtClean="0"/>
              <a:t>ARACTERÍSTICAS</a:t>
            </a:r>
            <a:r>
              <a:rPr lang="es-ES" altLang="zh-CN" dirty="0" smtClean="0"/>
              <a:t> </a:t>
            </a:r>
            <a:r>
              <a:rPr lang="es-ES_tradnl" altLang="es-ES" dirty="0" smtClean="0"/>
              <a:t>HISTÓRICAS</a:t>
            </a:r>
            <a:r>
              <a:rPr lang="es-ES" altLang="zh-CN" dirty="0" smtClean="0"/>
              <a:t>  </a:t>
            </a:r>
            <a:endParaRPr lang="es-ES" altLang="zh-CN" dirty="0"/>
          </a:p>
        </p:txBody>
      </p:sp>
      <p:sp>
        <p:nvSpPr>
          <p:cNvPr id="717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b="1" dirty="0" smtClean="0">
                <a:latin typeface="Microsoft YaHei" panose="020B0503020204020204" pitchFamily="2" charset="-122"/>
                <a:ea typeface="Microsoft YaHei" panose="020B0503020204020204" pitchFamily="2" charset="-122"/>
                <a:cs typeface="Open Sans Light"/>
              </a:rPr>
              <a:t>MARCO TERRITORIAL</a:t>
            </a: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55" y="5574030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860415" y="398780"/>
            <a:ext cx="324802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CARACTER</a:t>
            </a:r>
            <a:r>
              <a:rPr lang="es-ES_tradnl" altLang="zh-CN" dirty="0">
                <a:solidFill>
                  <a:schemeClr val="bg1"/>
                </a:solidFill>
              </a:rPr>
              <a:t>ÍSTICAS  HISTÓRICAS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87188" y="2768600"/>
            <a:ext cx="282956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altLang="zh-CN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</a:t>
            </a:r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bicada al Sur del </a:t>
            </a:r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municipio</a:t>
            </a:r>
          </a:p>
          <a:p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origen encontramos </a:t>
            </a:r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pasada la mitad del siglo XX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9" name="图片 8" descr="ermita-s-isidr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" y="1914525"/>
            <a:ext cx="6014085" cy="39941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19467" y="535940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zh-CN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               </a:t>
            </a:r>
            <a:r>
              <a:rPr lang="es-ES_tradnl" altLang="zh-CN" sz="28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     VILLACONEJOS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10185" y="6077585"/>
            <a:ext cx="450532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zh-CN" dirty="0">
                <a:solidFill>
                  <a:srgbClr val="FF0000"/>
                </a:solidFill>
              </a:rPr>
              <a:t>                  </a:t>
            </a:r>
            <a:r>
              <a:rPr lang="zh-CN" altLang="en-US" sz="2400" dirty="0">
                <a:solidFill>
                  <a:srgbClr val="FF0000"/>
                </a:solidFill>
              </a:rPr>
              <a:t>Ermita de San Isidro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287135" y="5054600"/>
            <a:ext cx="2766695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fuente </a:t>
            </a:r>
            <a:r>
              <a:rPr altLang="zh-CN" sz="1000">
                <a:solidFill>
                  <a:srgbClr val="FF0000"/>
                </a:solidFill>
              </a:rPr>
              <a:t>https://www.unaventanadesdemadrid.com/comunidad-de-madrid/villaconejos.html</a:t>
            </a:r>
            <a:endParaRPr lang="en-US" altLang="zh-CN" sz="1000">
              <a:solidFill>
                <a:srgbClr val="FF0000"/>
              </a:solidFill>
              <a:ea typeface="SimSun" panose="02010600030101010101" pitchFamily="2" charset="-122"/>
            </a:endParaRPr>
          </a:p>
        </p:txBody>
      </p:sp>
      <p:sp>
        <p:nvSpPr>
          <p:cNvPr id="13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2</a:t>
            </a: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80" y="5603240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4770" y="5468620"/>
            <a:ext cx="614172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zh-CN" sz="2400" dirty="0">
                <a:solidFill>
                  <a:srgbClr val="FF0000"/>
                </a:solidFill>
              </a:rPr>
              <a:t>Iglesia de San Nicolás de Bari.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7785" y="351155"/>
            <a:ext cx="4801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zh-CN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                </a:t>
            </a:r>
            <a:r>
              <a:rPr lang="es-ES_tradnl" altLang="zh-CN" sz="32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   VILLACONEJOS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60415" y="465455"/>
            <a:ext cx="324802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altLang="zh-CN" dirty="0">
                <a:solidFill>
                  <a:schemeClr val="bg1">
                    <a:lumMod val="95000"/>
                  </a:schemeClr>
                </a:solidFill>
              </a:rPr>
              <a:t>CARACTERÍSTICAS HISTÓRICAS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" y="1496060"/>
            <a:ext cx="5823585" cy="35820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144880" y="2006917"/>
            <a:ext cx="2856865" cy="256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altLang="zh-CN">
                <a:solidFill>
                  <a:schemeClr val="accent5">
                    <a:lumMod val="60000"/>
                    <a:lumOff val="40000"/>
                  </a:schemeClr>
                </a:solidFill>
                <a:sym typeface="+mn-ea"/>
              </a:rPr>
              <a:t>Siglos XVI y XVII.</a:t>
            </a:r>
          </a:p>
          <a:p>
            <a:endParaRPr lang="es-ES_tradnl" altLang="zh-CN">
              <a:solidFill>
                <a:schemeClr val="accent5">
                  <a:lumMod val="60000"/>
                  <a:lumOff val="40000"/>
                </a:schemeClr>
              </a:solidFill>
              <a:sym typeface="+mn-ea"/>
            </a:endParaRPr>
          </a:p>
          <a:p>
            <a:r>
              <a:rPr lang="zh-CN" alt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En 1099, la iglesia </a:t>
            </a:r>
          </a:p>
          <a:p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CN" alt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toledana trató de repoblar </a:t>
            </a:r>
          </a:p>
          <a:p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CN" alt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la zona conocida como la </a:t>
            </a:r>
          </a:p>
          <a:p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CN" alt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“arrinconada de Perales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145198" y="5072469"/>
            <a:ext cx="28282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err="1">
                <a:solidFill>
                  <a:srgbClr val="FF0000"/>
                </a:solidFill>
              </a:rPr>
              <a:t>fuente:https</a:t>
            </a:r>
            <a:r>
              <a:rPr lang="en-US" altLang="zh-CN" sz="1000" dirty="0">
                <a:solidFill>
                  <a:srgbClr val="FF0000"/>
                </a:solidFill>
              </a:rPr>
              <a:t>://www.unaventanadesdemadrid.com/comunidad-de-madrid/villaconejos.html</a:t>
            </a:r>
          </a:p>
        </p:txBody>
      </p:sp>
      <p:sp>
        <p:nvSpPr>
          <p:cNvPr id="9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2</a:t>
            </a: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820" y="5573395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50890" y="484505"/>
            <a:ext cx="318516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altLang="zh-CN" dirty="0">
                <a:solidFill>
                  <a:schemeClr val="bg1">
                    <a:lumMod val="95000"/>
                  </a:schemeClr>
                </a:solidFill>
              </a:rPr>
              <a:t>CARACTERÍSTICAS HISTÓRICAS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7846" y="610408"/>
            <a:ext cx="452056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zh-CN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COLMENAR DE OREJA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2085" y="5610860"/>
            <a:ext cx="54076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zh-CN" dirty="0">
                <a:solidFill>
                  <a:srgbClr val="FF0000"/>
                </a:solidFill>
              </a:rPr>
              <a:t>Iglesia parroquial de Santa María la Mayor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" y="1287780"/>
            <a:ext cx="5590540" cy="4190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64065" y="2102802"/>
            <a:ext cx="3209290" cy="256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Construida por la Orden de  </a:t>
            </a:r>
          </a:p>
          <a:p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Santiago, en el segundo </a:t>
            </a:r>
          </a:p>
          <a:p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tercio del siglo XIII,</a:t>
            </a:r>
          </a:p>
          <a:p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fue ampliada durante la </a:t>
            </a:r>
          </a:p>
          <a:p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segunda mitad del siglo XVI.</a:t>
            </a:r>
          </a:p>
        </p:txBody>
      </p:sp>
      <p:sp>
        <p:nvSpPr>
          <p:cNvPr id="7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2</a:t>
            </a:r>
          </a:p>
        </p:txBody>
      </p:sp>
      <p:pic>
        <p:nvPicPr>
          <p:cNvPr id="4" name="图片 3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5478145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2708920"/>
            <a:ext cx="6984776" cy="896400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zh-CN" sz="3200" dirty="0" smtClean="0"/>
              <a:t>3.1 CARACTERÍSTICAS SOCIO-ECONÓMICAS</a:t>
            </a:r>
            <a:endParaRPr lang="es-ES" altLang="zh-CN" sz="3200" dirty="0"/>
          </a:p>
        </p:txBody>
      </p:sp>
      <p:sp>
        <p:nvSpPr>
          <p:cNvPr id="717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b="1" dirty="0" smtClean="0">
                <a:latin typeface="Microsoft YaHei" panose="020B0503020204020204" pitchFamily="2" charset="-122"/>
                <a:ea typeface="Microsoft YaHei" panose="020B0503020204020204" pitchFamily="2" charset="-122"/>
                <a:cs typeface="Open Sans Light"/>
              </a:rPr>
              <a:t>MARCO TERRITORIAL</a:t>
            </a: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180" y="5600065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22912" y="40466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EVOLUCIÓN DE LA POBLACIÓN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图片 4" descr="3757-colmenar-de-oreja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4990855" cy="2808312"/>
          </a:xfrm>
          <a:prstGeom prst="rect">
            <a:avLst/>
          </a:prstGeom>
        </p:spPr>
      </p:pic>
      <p:pic>
        <p:nvPicPr>
          <p:cNvPr id="6" name="图片 1" descr="3920-villaconejos"/>
          <p:cNvPicPr/>
          <p:nvPr/>
        </p:nvPicPr>
        <p:blipFill>
          <a:blip r:embed="rId3"/>
          <a:stretch>
            <a:fillRect/>
          </a:stretch>
        </p:blipFill>
        <p:spPr>
          <a:xfrm>
            <a:off x="4000409" y="4202262"/>
            <a:ext cx="4990855" cy="2677070"/>
          </a:xfrm>
          <a:prstGeom prst="rect">
            <a:avLst/>
          </a:prstGeom>
        </p:spPr>
      </p:pic>
      <p:sp>
        <p:nvSpPr>
          <p:cNvPr id="7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3</a:t>
            </a:r>
          </a:p>
        </p:txBody>
      </p:sp>
      <p:pic>
        <p:nvPicPr>
          <p:cNvPr id="4" name="图片 3" descr="Logo_UC3M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5" y="5480685"/>
            <a:ext cx="1121410" cy="1121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68144" y="47667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EVOLUCIÓN DE LA POBLACIÓN (TABLA)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005064"/>
            <a:ext cx="5328592" cy="270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40768"/>
            <a:ext cx="5261304" cy="2737341"/>
          </a:xfrm>
          <a:prstGeom prst="rect">
            <a:avLst/>
          </a:prstGeom>
        </p:spPr>
      </p:pic>
      <p:sp>
        <p:nvSpPr>
          <p:cNvPr id="6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3</a:t>
            </a:r>
          </a:p>
        </p:txBody>
      </p:sp>
      <p:pic>
        <p:nvPicPr>
          <p:cNvPr id="3" name="图片 2" descr="Logo_UC3M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5" y="5480685"/>
            <a:ext cx="1121410" cy="1121410"/>
          </a:xfrm>
          <a:prstGeom prst="rect">
            <a:avLst/>
          </a:prstGeom>
        </p:spPr>
      </p:pic>
      <p:sp>
        <p:nvSpPr>
          <p:cNvPr id="7" name="Shape 397"/>
          <p:cNvSpPr txBox="1">
            <a:spLocks/>
          </p:cNvSpPr>
          <p:nvPr/>
        </p:nvSpPr>
        <p:spPr>
          <a:xfrm>
            <a:off x="1331640" y="393700"/>
            <a:ext cx="4176464" cy="440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s" sz="1500" dirty="0" smtClean="0">
                <a:solidFill>
                  <a:srgbClr val="FF0000"/>
                </a:solidFill>
              </a:rPr>
              <a:t>No sirve</a:t>
            </a:r>
            <a:endParaRPr lang="es" sz="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40152" y="40466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ESTRUCTURA DEMOGRÁFICA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图片 5" descr="3757-colmenar-de-oreja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905676"/>
            <a:ext cx="4119245" cy="3894455"/>
          </a:xfrm>
          <a:prstGeom prst="rect">
            <a:avLst/>
          </a:prstGeom>
        </p:spPr>
      </p:pic>
      <p:pic>
        <p:nvPicPr>
          <p:cNvPr id="5" name="图片 3" descr="3920-villaconejos"/>
          <p:cNvPicPr/>
          <p:nvPr/>
        </p:nvPicPr>
        <p:blipFill>
          <a:blip r:embed="rId3"/>
          <a:stretch>
            <a:fillRect/>
          </a:stretch>
        </p:blipFill>
        <p:spPr>
          <a:xfrm>
            <a:off x="4860032" y="1951457"/>
            <a:ext cx="4095115" cy="3871595"/>
          </a:xfrm>
          <a:prstGeom prst="rect">
            <a:avLst/>
          </a:prstGeom>
        </p:spPr>
      </p:pic>
      <p:sp>
        <p:nvSpPr>
          <p:cNvPr id="6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3</a:t>
            </a:r>
          </a:p>
        </p:txBody>
      </p:sp>
      <p:pic>
        <p:nvPicPr>
          <p:cNvPr id="4" name="图片 3" descr="Logo_UC3M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95" y="5719445"/>
            <a:ext cx="1121410" cy="1121410"/>
          </a:xfrm>
          <a:prstGeom prst="rect">
            <a:avLst/>
          </a:prstGeom>
        </p:spPr>
      </p:pic>
      <p:sp>
        <p:nvSpPr>
          <p:cNvPr id="7" name="Shape 397"/>
          <p:cNvSpPr txBox="1">
            <a:spLocks/>
          </p:cNvSpPr>
          <p:nvPr/>
        </p:nvSpPr>
        <p:spPr>
          <a:xfrm>
            <a:off x="1331640" y="393700"/>
            <a:ext cx="4176464" cy="440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s" sz="1500" dirty="0" smtClean="0">
                <a:solidFill>
                  <a:srgbClr val="FF0000"/>
                </a:solidFill>
              </a:rPr>
              <a:t>2015-2016???</a:t>
            </a:r>
            <a:endParaRPr lang="es" sz="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40152" y="40466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TASA DE PARO REGISTRADO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3" y="1700809"/>
            <a:ext cx="4392489" cy="395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12" y="1700809"/>
            <a:ext cx="4609121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3</a:t>
            </a:r>
          </a:p>
        </p:txBody>
      </p:sp>
      <p:pic>
        <p:nvPicPr>
          <p:cNvPr id="6" name="图片 5" descr="Logo_UC3M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060" y="5661025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31632" y="5486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ESTRUCTURA ECONÓMICA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032448" cy="3416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4644008" y="1916832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</a:t>
            </a: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ona </a:t>
            </a: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agraria y secundariamente industrial con poca incidencia del sector </a:t>
            </a: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servicios</a:t>
            </a: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</a:t>
            </a: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unicipios </a:t>
            </a: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pequeños de baja </a:t>
            </a: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densidad</a:t>
            </a: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</a:t>
            </a: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iveles </a:t>
            </a: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socioeconómicos relativamente bajos, prevaleciendo la escasa formación educativa (27% sin estudios y 32% sólo con estudios </a:t>
            </a: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primarios)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Rentas limitadas </a:t>
            </a: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</a:t>
            </a: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lta </a:t>
            </a: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presencia de </a:t>
            </a:r>
            <a:r>
              <a:rPr lang="es-E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obreros</a:t>
            </a:r>
            <a:endParaRPr lang="es-E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 smtClean="0"/>
              <a:t>3</a:t>
            </a:r>
            <a:endParaRPr lang="es-ES" altLang="zh-CN" sz="5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6"/>
          <p:cNvSpPr/>
          <p:nvPr/>
        </p:nvSpPr>
        <p:spPr bwMode="auto">
          <a:xfrm flipH="1">
            <a:off x="4128195" y="1741943"/>
            <a:ext cx="5029457" cy="912561"/>
          </a:xfrm>
          <a:custGeom>
            <a:avLst/>
            <a:gdLst>
              <a:gd name="connsiteX0" fmla="*/ 0 w 9220200"/>
              <a:gd name="connsiteY0" fmla="*/ 0 h 1238250"/>
              <a:gd name="connsiteX1" fmla="*/ 9220200 w 9220200"/>
              <a:gd name="connsiteY1" fmla="*/ 0 h 1238250"/>
              <a:gd name="connsiteX2" fmla="*/ 9220200 w 9220200"/>
              <a:gd name="connsiteY2" fmla="*/ 1238250 h 1238250"/>
              <a:gd name="connsiteX3" fmla="*/ 0 w 9220200"/>
              <a:gd name="connsiteY3" fmla="*/ 1238250 h 1238250"/>
              <a:gd name="connsiteX4" fmla="*/ 0 w 9220200"/>
              <a:gd name="connsiteY4" fmla="*/ 0 h 1238250"/>
              <a:gd name="connsiteX0-1" fmla="*/ 19050 w 9239250"/>
              <a:gd name="connsiteY0-2" fmla="*/ 0 h 1676400"/>
              <a:gd name="connsiteX1-3" fmla="*/ 9239250 w 9239250"/>
              <a:gd name="connsiteY1-4" fmla="*/ 0 h 1676400"/>
              <a:gd name="connsiteX2-5" fmla="*/ 9239250 w 9239250"/>
              <a:gd name="connsiteY2-6" fmla="*/ 1238250 h 1676400"/>
              <a:gd name="connsiteX3-7" fmla="*/ 0 w 9239250"/>
              <a:gd name="connsiteY3-8" fmla="*/ 1676400 h 1676400"/>
              <a:gd name="connsiteX4-9" fmla="*/ 19050 w 9239250"/>
              <a:gd name="connsiteY4-10" fmla="*/ 0 h 1676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39250" h="1676400">
                <a:moveTo>
                  <a:pt x="19050" y="0"/>
                </a:moveTo>
                <a:lnTo>
                  <a:pt x="9239250" y="0"/>
                </a:lnTo>
                <a:lnTo>
                  <a:pt x="9239250" y="1238250"/>
                </a:lnTo>
                <a:lnTo>
                  <a:pt x="0" y="1676400"/>
                </a:lnTo>
                <a:lnTo>
                  <a:pt x="1905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/>
          </a:p>
        </p:txBody>
      </p:sp>
      <p:sp>
        <p:nvSpPr>
          <p:cNvPr id="20" name="矩形 19"/>
          <p:cNvSpPr/>
          <p:nvPr/>
        </p:nvSpPr>
        <p:spPr bwMode="auto">
          <a:xfrm flipH="1">
            <a:off x="4128195" y="1741943"/>
            <a:ext cx="5019087" cy="674051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/>
          </a:p>
        </p:txBody>
      </p:sp>
      <p:sp>
        <p:nvSpPr>
          <p:cNvPr id="6161" name="文本框 16"/>
          <p:cNvSpPr>
            <a:spLocks noChangeArrowheads="1"/>
          </p:cNvSpPr>
          <p:nvPr/>
        </p:nvSpPr>
        <p:spPr bwMode="auto">
          <a:xfrm flipH="1">
            <a:off x="4381643" y="1871792"/>
            <a:ext cx="474916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zh-CN" sz="2100" b="1" dirty="0">
                <a:latin typeface="Microsoft YaHei" panose="020B0503020204020204" pitchFamily="2" charset="-122"/>
                <a:ea typeface="Microsoft YaHei" panose="020B0503020204020204" pitchFamily="2" charset="-122"/>
                <a:cs typeface="Open Sans Light"/>
              </a:rPr>
              <a:t>2. CARACTERÍSTICAS HISTÓRICAS</a:t>
            </a:r>
          </a:p>
        </p:txBody>
      </p:sp>
      <p:sp>
        <p:nvSpPr>
          <p:cNvPr id="10" name="矩形 6"/>
          <p:cNvSpPr/>
          <p:nvPr/>
        </p:nvSpPr>
        <p:spPr bwMode="auto">
          <a:xfrm flipH="1">
            <a:off x="3430270" y="3991610"/>
            <a:ext cx="5716905" cy="912495"/>
          </a:xfrm>
          <a:custGeom>
            <a:avLst/>
            <a:gdLst>
              <a:gd name="connsiteX0" fmla="*/ 0 w 9220200"/>
              <a:gd name="connsiteY0" fmla="*/ 0 h 1238250"/>
              <a:gd name="connsiteX1" fmla="*/ 9220200 w 9220200"/>
              <a:gd name="connsiteY1" fmla="*/ 0 h 1238250"/>
              <a:gd name="connsiteX2" fmla="*/ 9220200 w 9220200"/>
              <a:gd name="connsiteY2" fmla="*/ 1238250 h 1238250"/>
              <a:gd name="connsiteX3" fmla="*/ 0 w 9220200"/>
              <a:gd name="connsiteY3" fmla="*/ 1238250 h 1238250"/>
              <a:gd name="connsiteX4" fmla="*/ 0 w 9220200"/>
              <a:gd name="connsiteY4" fmla="*/ 0 h 1238250"/>
              <a:gd name="connsiteX0-1" fmla="*/ 19050 w 9239250"/>
              <a:gd name="connsiteY0-2" fmla="*/ 0 h 1676400"/>
              <a:gd name="connsiteX1-3" fmla="*/ 9239250 w 9239250"/>
              <a:gd name="connsiteY1-4" fmla="*/ 0 h 1676400"/>
              <a:gd name="connsiteX2-5" fmla="*/ 9239250 w 9239250"/>
              <a:gd name="connsiteY2-6" fmla="*/ 1238250 h 1676400"/>
              <a:gd name="connsiteX3-7" fmla="*/ 0 w 9239250"/>
              <a:gd name="connsiteY3-8" fmla="*/ 1676400 h 1676400"/>
              <a:gd name="connsiteX4-9" fmla="*/ 19050 w 9239250"/>
              <a:gd name="connsiteY4-10" fmla="*/ 0 h 1676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39250" h="1676400">
                <a:moveTo>
                  <a:pt x="19050" y="0"/>
                </a:moveTo>
                <a:lnTo>
                  <a:pt x="9239250" y="0"/>
                </a:lnTo>
                <a:lnTo>
                  <a:pt x="9239250" y="1238250"/>
                </a:lnTo>
                <a:lnTo>
                  <a:pt x="0" y="1676400"/>
                </a:lnTo>
                <a:lnTo>
                  <a:pt x="1905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/>
          </a:p>
        </p:txBody>
      </p:sp>
      <p:sp>
        <p:nvSpPr>
          <p:cNvPr id="11" name="矩形 10"/>
          <p:cNvSpPr/>
          <p:nvPr/>
        </p:nvSpPr>
        <p:spPr bwMode="auto">
          <a:xfrm flipH="1">
            <a:off x="3388360" y="3991610"/>
            <a:ext cx="5742305" cy="661035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/>
          </a:p>
        </p:txBody>
      </p:sp>
      <p:sp>
        <p:nvSpPr>
          <p:cNvPr id="6155" name="文本框 16"/>
          <p:cNvSpPr>
            <a:spLocks noChangeArrowheads="1"/>
          </p:cNvSpPr>
          <p:nvPr/>
        </p:nvSpPr>
        <p:spPr bwMode="auto">
          <a:xfrm flipH="1">
            <a:off x="3430198" y="4115238"/>
            <a:ext cx="579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100" b="1">
                <a:latin typeface="Microsoft YaHei" panose="020B0503020204020204" pitchFamily="2" charset="-122"/>
                <a:ea typeface="Microsoft YaHei" panose="020B0503020204020204" pitchFamily="2" charset="-122"/>
                <a:cs typeface="Open Sans Light"/>
              </a:rPr>
              <a:t>3. CARACTERÍSTICAS SOCIO-ECONÓMICA</a:t>
            </a:r>
          </a:p>
        </p:txBody>
      </p:sp>
      <p:sp>
        <p:nvSpPr>
          <p:cNvPr id="16" name="矩形 6"/>
          <p:cNvSpPr/>
          <p:nvPr/>
        </p:nvSpPr>
        <p:spPr bwMode="auto">
          <a:xfrm>
            <a:off x="3175" y="2524773"/>
            <a:ext cx="5029457" cy="912561"/>
          </a:xfrm>
          <a:custGeom>
            <a:avLst/>
            <a:gdLst>
              <a:gd name="connsiteX0" fmla="*/ 0 w 9220200"/>
              <a:gd name="connsiteY0" fmla="*/ 0 h 1238250"/>
              <a:gd name="connsiteX1" fmla="*/ 9220200 w 9220200"/>
              <a:gd name="connsiteY1" fmla="*/ 0 h 1238250"/>
              <a:gd name="connsiteX2" fmla="*/ 9220200 w 9220200"/>
              <a:gd name="connsiteY2" fmla="*/ 1238250 h 1238250"/>
              <a:gd name="connsiteX3" fmla="*/ 0 w 9220200"/>
              <a:gd name="connsiteY3" fmla="*/ 1238250 h 1238250"/>
              <a:gd name="connsiteX4" fmla="*/ 0 w 9220200"/>
              <a:gd name="connsiteY4" fmla="*/ 0 h 1238250"/>
              <a:gd name="connsiteX0-1" fmla="*/ 19050 w 9239250"/>
              <a:gd name="connsiteY0-2" fmla="*/ 0 h 1676400"/>
              <a:gd name="connsiteX1-3" fmla="*/ 9239250 w 9239250"/>
              <a:gd name="connsiteY1-4" fmla="*/ 0 h 1676400"/>
              <a:gd name="connsiteX2-5" fmla="*/ 9239250 w 9239250"/>
              <a:gd name="connsiteY2-6" fmla="*/ 1238250 h 1676400"/>
              <a:gd name="connsiteX3-7" fmla="*/ 0 w 9239250"/>
              <a:gd name="connsiteY3-8" fmla="*/ 1676400 h 1676400"/>
              <a:gd name="connsiteX4-9" fmla="*/ 19050 w 9239250"/>
              <a:gd name="connsiteY4-10" fmla="*/ 0 h 1676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39250" h="1676400">
                <a:moveTo>
                  <a:pt x="19050" y="0"/>
                </a:moveTo>
                <a:lnTo>
                  <a:pt x="9239250" y="0"/>
                </a:lnTo>
                <a:lnTo>
                  <a:pt x="9239250" y="1238250"/>
                </a:lnTo>
                <a:lnTo>
                  <a:pt x="0" y="1676400"/>
                </a:lnTo>
                <a:lnTo>
                  <a:pt x="1905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/>
          </a:p>
        </p:txBody>
      </p:sp>
      <p:sp>
        <p:nvSpPr>
          <p:cNvPr id="17" name="矩形 16"/>
          <p:cNvSpPr/>
          <p:nvPr/>
        </p:nvSpPr>
        <p:spPr bwMode="auto">
          <a:xfrm>
            <a:off x="13335" y="2524773"/>
            <a:ext cx="5019087" cy="674051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50"/>
          </a:p>
        </p:txBody>
      </p:sp>
      <p:sp>
        <p:nvSpPr>
          <p:cNvPr id="6152" name="文本框 16"/>
          <p:cNvSpPr>
            <a:spLocks noChangeArrowheads="1"/>
          </p:cNvSpPr>
          <p:nvPr/>
        </p:nvSpPr>
        <p:spPr bwMode="auto">
          <a:xfrm flipH="1">
            <a:off x="212078" y="2654097"/>
            <a:ext cx="284099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zh-CN" sz="2100" b="1" dirty="0">
                <a:latin typeface="Microsoft YaHei" panose="020B0503020204020204" pitchFamily="2" charset="-122"/>
                <a:ea typeface="Microsoft YaHei" panose="020B0503020204020204" pitchFamily="2" charset="-122"/>
                <a:cs typeface="Open Sans Light"/>
              </a:rPr>
              <a:t>1. MEDIO NATURAL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3400" y="530225"/>
            <a:ext cx="277495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s-ES" altLang="zh-CN" sz="4950" dirty="0">
                <a:solidFill>
                  <a:srgbClr val="43646B"/>
                </a:solidFill>
              </a:rPr>
              <a:t>ÍNDICE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193665" y="530225"/>
            <a:ext cx="372554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 sz="24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MARCO TERRITORIAL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35" y="3423285"/>
            <a:ext cx="4556760" cy="15582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es-ES" altLang="en-US" dirty="0" smtClean="0"/>
              <a:t>- Uso del suelo,     - Espacios protegidos,</a:t>
            </a:r>
          </a:p>
          <a:p>
            <a:pPr>
              <a:lnSpc>
                <a:spcPct val="120000"/>
              </a:lnSpc>
            </a:pPr>
            <a:r>
              <a:rPr lang="es-ES" altLang="en-US" dirty="0" smtClean="0"/>
              <a:t>- Climatología;       - Hidrografía</a:t>
            </a:r>
          </a:p>
          <a:p>
            <a:pPr>
              <a:lnSpc>
                <a:spcPct val="120000"/>
              </a:lnSpc>
            </a:pPr>
            <a:r>
              <a:rPr lang="es-ES" altLang="en-US" dirty="0" smtClean="0"/>
              <a:t>- Fauna;                 - Paisaje</a:t>
            </a:r>
          </a:p>
        </p:txBody>
      </p:sp>
      <p:sp>
        <p:nvSpPr>
          <p:cNvPr id="32" name="文本框 31"/>
          <p:cNvSpPr txBox="1"/>
          <p:nvPr>
            <p:custDataLst>
              <p:tags r:id="rId3"/>
            </p:custDataLst>
          </p:nvPr>
        </p:nvSpPr>
        <p:spPr>
          <a:xfrm>
            <a:off x="3416935" y="4745990"/>
            <a:ext cx="4738370" cy="1877695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</a:bodyPr>
          <a:lstStyle/>
          <a:p>
            <a:pPr>
              <a:lnSpc>
                <a:spcPct val="120000"/>
              </a:lnSpc>
            </a:pPr>
            <a:r>
              <a:rPr lang="es-ES" altLang="en-US" dirty="0" smtClean="0"/>
              <a:t>3.1. Población</a:t>
            </a:r>
          </a:p>
          <a:p>
            <a:pPr marL="0" indent="0">
              <a:buNone/>
            </a:pPr>
            <a:r>
              <a:rPr lang="es-ES" dirty="0" smtClean="0">
                <a:sym typeface="+mn-ea"/>
              </a:rPr>
              <a:t>- Tamaño, evolución, jerarquía</a:t>
            </a:r>
            <a:endParaRPr lang="es-ES" dirty="0" smtClean="0"/>
          </a:p>
          <a:p>
            <a:pPr marL="0" indent="0">
              <a:buNone/>
            </a:pPr>
            <a:r>
              <a:rPr lang="es-ES" dirty="0">
                <a:sym typeface="+mn-ea"/>
              </a:rPr>
              <a:t> </a:t>
            </a:r>
            <a:r>
              <a:rPr lang="es-ES" dirty="0" smtClean="0">
                <a:sym typeface="+mn-ea"/>
              </a:rPr>
              <a:t>   - Estructura demográfica</a:t>
            </a:r>
            <a:endParaRPr lang="es-ES" dirty="0" smtClean="0"/>
          </a:p>
          <a:p>
            <a:pPr marL="0" indent="0">
              <a:buNone/>
            </a:pPr>
            <a:r>
              <a:rPr lang="es-ES" dirty="0">
                <a:sym typeface="+mn-ea"/>
              </a:rPr>
              <a:t> </a:t>
            </a:r>
            <a:r>
              <a:rPr lang="es-ES" dirty="0" smtClean="0">
                <a:sym typeface="+mn-ea"/>
              </a:rPr>
              <a:t>   - Características </a:t>
            </a:r>
            <a:r>
              <a:rPr lang="es-ES" dirty="0" err="1" smtClean="0">
                <a:solidFill>
                  <a:srgbClr val="FF0000"/>
                </a:solidFill>
                <a:sym typeface="+mn-ea"/>
              </a:rPr>
              <a:t>socioeconímicas</a:t>
            </a:r>
            <a:endParaRPr lang="es-ES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s-ES" altLang="en-US" dirty="0" smtClean="0"/>
          </a:p>
          <a:p>
            <a:pPr>
              <a:lnSpc>
                <a:spcPct val="120000"/>
              </a:lnSpc>
            </a:pPr>
            <a:r>
              <a:rPr lang="es-ES" altLang="en-US" dirty="0" smtClean="0"/>
              <a:t>3.2. Estructura económica municipal</a:t>
            </a:r>
          </a:p>
        </p:txBody>
      </p:sp>
      <p:pic>
        <p:nvPicPr>
          <p:cNvPr id="4" name="图片 3" descr="Logo_UC3M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5387975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zh-CN" sz="3200" dirty="0" smtClean="0"/>
              <a:t>3.2 ESTRUCTURA </a:t>
            </a:r>
            <a:r>
              <a:rPr lang="es-ES_tradnl" altLang="zh-CN" sz="3200" dirty="0"/>
              <a:t>ECONÓMICA MUNICIPAL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altLang="zh-CN"/>
              <a:t>MACRO TERRITORIAL</a:t>
            </a:r>
          </a:p>
        </p:txBody>
      </p:sp>
      <p:pic>
        <p:nvPicPr>
          <p:cNvPr id="4" name="图片 3" descr="Logo_UC3M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180" y="5467350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79465" y="484505"/>
            <a:ext cx="308483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zh-CN" dirty="0">
                <a:solidFill>
                  <a:schemeClr val="bg1"/>
                </a:solidFill>
              </a:rPr>
              <a:t>ESTRUCTURA ECONÓMICA MUNICIPAL</a:t>
            </a:r>
          </a:p>
        </p:txBody>
      </p:sp>
      <p:graphicFrame>
        <p:nvGraphicFramePr>
          <p:cNvPr id="4" name="图表 3"/>
          <p:cNvGraphicFramePr/>
          <p:nvPr/>
        </p:nvGraphicFramePr>
        <p:xfrm>
          <a:off x="1397000" y="1047750"/>
          <a:ext cx="63500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图表 4"/>
          <p:cNvGraphicFramePr/>
          <p:nvPr/>
        </p:nvGraphicFramePr>
        <p:xfrm>
          <a:off x="1397000" y="1047750"/>
          <a:ext cx="63500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/>
          <p:cNvGraphicFramePr/>
          <p:nvPr/>
        </p:nvGraphicFramePr>
        <p:xfrm>
          <a:off x="1397000" y="1047750"/>
          <a:ext cx="7272655" cy="575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1259632" y="1124586"/>
          <a:ext cx="6162248" cy="5422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3</a:t>
            </a: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65" y="5480685"/>
            <a:ext cx="1121410" cy="11214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2145" y="1911350"/>
            <a:ext cx="24472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/>
              <a:t>T</a:t>
            </a:r>
            <a:r>
              <a:rPr lang="zh-CN" altLang="en-US"/>
              <a:t>iene una media de 17.000€ en PIB per cápita</a:t>
            </a:r>
          </a:p>
          <a:p>
            <a:r>
              <a:rPr lang="zh-CN" altLang="en-US"/>
              <a:t>  </a:t>
            </a:r>
          </a:p>
          <a:p>
            <a:r>
              <a:rPr lang="es-ES" altLang="zh-CN"/>
              <a:t>A</a:t>
            </a:r>
            <a:r>
              <a:rPr lang="zh-CN" altLang="en-US"/>
              <a:t>ctividades industriales </a:t>
            </a:r>
            <a:r>
              <a:rPr lang="en-US" altLang="zh-CN"/>
              <a:t>50% </a:t>
            </a:r>
          </a:p>
          <a:p>
            <a:r>
              <a:rPr lang="zh-CN" altLang="zh-CN">
                <a:ea typeface="SimSun" panose="02010600030101010101" pitchFamily="2" charset="-122"/>
              </a:rPr>
              <a:t> </a:t>
            </a:r>
          </a:p>
          <a:p>
            <a:r>
              <a:rPr lang="es-ES" altLang="zh-CN">
                <a:ea typeface="SimSun" panose="02010600030101010101" pitchFamily="2" charset="-122"/>
              </a:rPr>
              <a:t>S</a:t>
            </a:r>
            <a:r>
              <a:rPr lang="zh-CN" altLang="zh-CN">
                <a:ea typeface="SimSun" panose="02010600030101010101" pitchFamily="2" charset="-122"/>
              </a:rPr>
              <a:t>ector terciario </a:t>
            </a:r>
            <a:r>
              <a:rPr lang="en-US" altLang="zh-CN">
                <a:ea typeface="SimSun" panose="02010600030101010101" pitchFamily="2" charset="-122"/>
              </a:rPr>
              <a:t>45%</a:t>
            </a:r>
          </a:p>
          <a:p>
            <a:endParaRPr lang="en-US" altLang="zh-CN">
              <a:ea typeface="SimSun" panose="02010600030101010101" pitchFamily="2" charset="-122"/>
            </a:endParaRPr>
          </a:p>
          <a:p>
            <a:r>
              <a:rPr lang="es-ES" altLang="en-US">
                <a:ea typeface="SimSun" panose="02010600030101010101" pitchFamily="2" charset="-122"/>
              </a:rPr>
              <a:t>S</a:t>
            </a:r>
            <a:r>
              <a:rPr lang="en-US" altLang="zh-CN">
                <a:ea typeface="SimSun" panose="02010600030101010101" pitchFamily="2" charset="-122"/>
              </a:rPr>
              <a:t>ector agrario 5%</a:t>
            </a:r>
          </a:p>
          <a:p>
            <a:endParaRPr lang="zh-CN" altLang="zh-CN">
              <a:ea typeface="SimSun" panose="02010600030101010101" pitchFamily="2" charset="-122"/>
            </a:endParaRPr>
          </a:p>
          <a:p>
            <a:endParaRPr lang="en-US" altLang="zh-C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877570" y="1546225"/>
          <a:ext cx="5522595" cy="4709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801995" y="442595"/>
            <a:ext cx="301879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zh-CN" dirty="0">
                <a:solidFill>
                  <a:schemeClr val="bg1"/>
                </a:solidFill>
              </a:rPr>
              <a:t>ESTRUCTURA ECONÓNICA MUNICIPAL </a:t>
            </a:r>
          </a:p>
        </p:txBody>
      </p:sp>
      <p:sp>
        <p:nvSpPr>
          <p:cNvPr id="4" name="矩形 17"/>
          <p:cNvSpPr/>
          <p:nvPr/>
        </p:nvSpPr>
        <p:spPr>
          <a:xfrm>
            <a:off x="525684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3</a:t>
            </a:r>
          </a:p>
        </p:txBody>
      </p:sp>
      <p:pic>
        <p:nvPicPr>
          <p:cNvPr id="5" name="图片 4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40" y="5560695"/>
            <a:ext cx="1121410" cy="11214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78855" y="2423160"/>
            <a:ext cx="24644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/>
              <a:t>O</a:t>
            </a:r>
            <a:r>
              <a:rPr lang="zh-CN" altLang="en-US"/>
              <a:t>livos, vides y cereales</a:t>
            </a:r>
          </a:p>
          <a:p>
            <a:endParaRPr lang="zh-CN" altLang="en-US"/>
          </a:p>
          <a:p>
            <a:r>
              <a:rPr lang="es-ES" altLang="zh-CN"/>
              <a:t>P</a:t>
            </a:r>
            <a:r>
              <a:rPr lang="zh-CN" altLang="en-US"/>
              <a:t>rincipal es la agricultura</a:t>
            </a: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000375"/>
            <a:ext cx="1357313" cy="2471738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7786688" y="3000375"/>
            <a:ext cx="1357313" cy="2471738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928688" y="2400300"/>
            <a:ext cx="428625" cy="3071813"/>
          </a:xfrm>
          <a:custGeom>
            <a:avLst/>
            <a:gdLst>
              <a:gd name="connsiteX0" fmla="*/ 0 w 9715500"/>
              <a:gd name="connsiteY0" fmla="*/ 0 h 3295650"/>
              <a:gd name="connsiteX1" fmla="*/ 9715500 w 9715500"/>
              <a:gd name="connsiteY1" fmla="*/ 0 h 3295650"/>
              <a:gd name="connsiteX2" fmla="*/ 9715500 w 9715500"/>
              <a:gd name="connsiteY2" fmla="*/ 3295650 h 3295650"/>
              <a:gd name="connsiteX3" fmla="*/ 0 w 9715500"/>
              <a:gd name="connsiteY3" fmla="*/ 3295650 h 3295650"/>
              <a:gd name="connsiteX4" fmla="*/ 0 w 9715500"/>
              <a:gd name="connsiteY4" fmla="*/ 0 h 3295650"/>
              <a:gd name="connsiteX0-1" fmla="*/ 0 w 9715500"/>
              <a:gd name="connsiteY0-2" fmla="*/ 0 h 4095750"/>
              <a:gd name="connsiteX1-3" fmla="*/ 9715500 w 9715500"/>
              <a:gd name="connsiteY1-4" fmla="*/ 0 h 4095750"/>
              <a:gd name="connsiteX2-5" fmla="*/ 571500 w 9715500"/>
              <a:gd name="connsiteY2-6" fmla="*/ 4095750 h 4095750"/>
              <a:gd name="connsiteX3-7" fmla="*/ 0 w 9715500"/>
              <a:gd name="connsiteY3-8" fmla="*/ 3295650 h 4095750"/>
              <a:gd name="connsiteX4-9" fmla="*/ 0 w 9715500"/>
              <a:gd name="connsiteY4-10" fmla="*/ 0 h 4095750"/>
              <a:gd name="connsiteX0-11" fmla="*/ 0 w 571500"/>
              <a:gd name="connsiteY0-12" fmla="*/ 0 h 4095750"/>
              <a:gd name="connsiteX1-13" fmla="*/ 571500 w 571500"/>
              <a:gd name="connsiteY1-14" fmla="*/ 495300 h 4095750"/>
              <a:gd name="connsiteX2-15" fmla="*/ 571500 w 571500"/>
              <a:gd name="connsiteY2-16" fmla="*/ 4095750 h 4095750"/>
              <a:gd name="connsiteX3-17" fmla="*/ 0 w 571500"/>
              <a:gd name="connsiteY3-18" fmla="*/ 3295650 h 4095750"/>
              <a:gd name="connsiteX4-19" fmla="*/ 0 w 571500"/>
              <a:gd name="connsiteY4-2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71500" h="4095750">
                <a:moveTo>
                  <a:pt x="0" y="0"/>
                </a:moveTo>
                <a:lnTo>
                  <a:pt x="571500" y="495300"/>
                </a:lnTo>
                <a:lnTo>
                  <a:pt x="571500" y="4095750"/>
                </a:lnTo>
                <a:lnTo>
                  <a:pt x="0" y="3295650"/>
                </a:lnTo>
                <a:lnTo>
                  <a:pt x="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2" name="矩形 10"/>
          <p:cNvSpPr/>
          <p:nvPr/>
        </p:nvSpPr>
        <p:spPr>
          <a:xfrm flipH="1">
            <a:off x="7786688" y="2400300"/>
            <a:ext cx="428625" cy="3071813"/>
          </a:xfrm>
          <a:custGeom>
            <a:avLst/>
            <a:gdLst>
              <a:gd name="connsiteX0" fmla="*/ 0 w 9715500"/>
              <a:gd name="connsiteY0" fmla="*/ 0 h 3295650"/>
              <a:gd name="connsiteX1" fmla="*/ 9715500 w 9715500"/>
              <a:gd name="connsiteY1" fmla="*/ 0 h 3295650"/>
              <a:gd name="connsiteX2" fmla="*/ 9715500 w 9715500"/>
              <a:gd name="connsiteY2" fmla="*/ 3295650 h 3295650"/>
              <a:gd name="connsiteX3" fmla="*/ 0 w 9715500"/>
              <a:gd name="connsiteY3" fmla="*/ 3295650 h 3295650"/>
              <a:gd name="connsiteX4" fmla="*/ 0 w 9715500"/>
              <a:gd name="connsiteY4" fmla="*/ 0 h 3295650"/>
              <a:gd name="connsiteX0-1" fmla="*/ 0 w 9715500"/>
              <a:gd name="connsiteY0-2" fmla="*/ 0 h 4095750"/>
              <a:gd name="connsiteX1-3" fmla="*/ 9715500 w 9715500"/>
              <a:gd name="connsiteY1-4" fmla="*/ 0 h 4095750"/>
              <a:gd name="connsiteX2-5" fmla="*/ 571500 w 9715500"/>
              <a:gd name="connsiteY2-6" fmla="*/ 4095750 h 4095750"/>
              <a:gd name="connsiteX3-7" fmla="*/ 0 w 9715500"/>
              <a:gd name="connsiteY3-8" fmla="*/ 3295650 h 4095750"/>
              <a:gd name="connsiteX4-9" fmla="*/ 0 w 9715500"/>
              <a:gd name="connsiteY4-10" fmla="*/ 0 h 4095750"/>
              <a:gd name="connsiteX0-11" fmla="*/ 0 w 571500"/>
              <a:gd name="connsiteY0-12" fmla="*/ 0 h 4095750"/>
              <a:gd name="connsiteX1-13" fmla="*/ 571500 w 571500"/>
              <a:gd name="connsiteY1-14" fmla="*/ 495300 h 4095750"/>
              <a:gd name="connsiteX2-15" fmla="*/ 571500 w 571500"/>
              <a:gd name="connsiteY2-16" fmla="*/ 4095750 h 4095750"/>
              <a:gd name="connsiteX3-17" fmla="*/ 0 w 571500"/>
              <a:gd name="connsiteY3-18" fmla="*/ 3295650 h 4095750"/>
              <a:gd name="connsiteX4-19" fmla="*/ 0 w 571500"/>
              <a:gd name="connsiteY4-2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71500" h="4095750">
                <a:moveTo>
                  <a:pt x="0" y="0"/>
                </a:moveTo>
                <a:lnTo>
                  <a:pt x="571500" y="495300"/>
                </a:lnTo>
                <a:lnTo>
                  <a:pt x="571500" y="4095750"/>
                </a:lnTo>
                <a:lnTo>
                  <a:pt x="0" y="3295650"/>
                </a:lnTo>
                <a:lnTo>
                  <a:pt x="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928688" y="2400300"/>
            <a:ext cx="7286625" cy="2471738"/>
          </a:xfrm>
          <a:prstGeom prst="rect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0489" name="矩形 1"/>
          <p:cNvSpPr>
            <a:spLocks noChangeArrowheads="1"/>
          </p:cNvSpPr>
          <p:nvPr/>
        </p:nvSpPr>
        <p:spPr bwMode="auto">
          <a:xfrm>
            <a:off x="1295480" y="2672398"/>
            <a:ext cx="649128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sz="1800" dirty="0" smtClean="0">
                <a:sym typeface="+mn-ea"/>
              </a:rPr>
              <a:t>Aprovechar los recursos naturales y los atractivos turísticos que se encuentran en Colmenar de Oreja y Villaconejos en fines de desarrollar un turismo rural sostenible y, de esta manera, incrementar la economía de ambos municipios.</a:t>
            </a:r>
            <a:endParaRPr lang="es-ES" altLang="en-US" sz="1800" dirty="0" smtClean="0">
              <a:latin typeface="Microsoft YaHei" panose="020B0503020204020204" pitchFamily="2" charset="-122"/>
              <a:ea typeface="Microsoft YaHei" panose="020B0503020204020204" pitchFamily="2" charset="-122"/>
              <a:sym typeface="+mn-ea"/>
            </a:endParaRPr>
          </a:p>
        </p:txBody>
      </p:sp>
      <p:sp>
        <p:nvSpPr>
          <p:cNvPr id="17" name="Copyright Notice"/>
          <p:cNvSpPr/>
          <p:nvPr/>
        </p:nvSpPr>
        <p:spPr bwMode="auto">
          <a:xfrm>
            <a:off x="6191409" y="563086"/>
            <a:ext cx="2322910" cy="41719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cap="small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YaHei" panose="020B0503020204020204" pitchFamily="2" charset="-122"/>
                <a:ea typeface="Microsoft YaHei" panose="020B0503020204020204" pitchFamily="2" charset="-122"/>
              </a:rPr>
              <a:t>MODELO</a:t>
            </a:r>
          </a:p>
        </p:txBody>
      </p:sp>
      <p:pic>
        <p:nvPicPr>
          <p:cNvPr id="4" name="图片 3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930" y="5613400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 noChangeArrowheads="1"/>
          </p:cNvSpPr>
          <p:nvPr/>
        </p:nvSpPr>
        <p:spPr bwMode="gray">
          <a:xfrm>
            <a:off x="462280" y="1491615"/>
            <a:ext cx="2821940" cy="5201920"/>
          </a:xfrm>
          <a:prstGeom prst="rtTriangle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350" dirty="0"/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gray">
          <a:xfrm>
            <a:off x="3766741" y="1491536"/>
            <a:ext cx="4686300" cy="426244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16388" name="AutoShape 6"/>
          <p:cNvSpPr>
            <a:spLocks noChangeArrowheads="1"/>
          </p:cNvSpPr>
          <p:nvPr/>
        </p:nvSpPr>
        <p:spPr bwMode="gray">
          <a:xfrm>
            <a:off x="3766741" y="2003743"/>
            <a:ext cx="4686300" cy="427435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16389" name="AutoShape 7"/>
          <p:cNvSpPr>
            <a:spLocks noChangeArrowheads="1"/>
          </p:cNvSpPr>
          <p:nvPr/>
        </p:nvSpPr>
        <p:spPr bwMode="gray">
          <a:xfrm>
            <a:off x="3766661" y="2545160"/>
            <a:ext cx="4683919" cy="427434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16390" name="AutoShape 8"/>
          <p:cNvSpPr>
            <a:spLocks noChangeArrowheads="1"/>
          </p:cNvSpPr>
          <p:nvPr/>
        </p:nvSpPr>
        <p:spPr bwMode="gray">
          <a:xfrm>
            <a:off x="3764201" y="3073241"/>
            <a:ext cx="4686300" cy="427435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16391" name="AutoShape 9"/>
          <p:cNvSpPr>
            <a:spLocks noChangeArrowheads="1"/>
          </p:cNvSpPr>
          <p:nvPr/>
        </p:nvSpPr>
        <p:spPr bwMode="gray">
          <a:xfrm>
            <a:off x="3781346" y="3595609"/>
            <a:ext cx="4686300" cy="426244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539750" y="1701165"/>
            <a:ext cx="3241675" cy="31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1353661" y="3808175"/>
            <a:ext cx="2427685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2108280" y="4324826"/>
            <a:ext cx="1775222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2568099" y="5938759"/>
            <a:ext cx="1213247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3175318" y="6480810"/>
            <a:ext cx="606029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矩形 1"/>
          <p:cNvSpPr>
            <a:spLocks noChangeArrowheads="1"/>
          </p:cNvSpPr>
          <p:nvPr/>
        </p:nvSpPr>
        <p:spPr bwMode="auto">
          <a:xfrm>
            <a:off x="3766820" y="3956526"/>
            <a:ext cx="4600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200">
                <a:latin typeface="Microsoft YaHei" panose="020B0503020204020204" pitchFamily="2" charset="-122"/>
                <a:ea typeface="Microsoft YaHei" panose="020B0503020204020204" pitchFamily="2" charset="-122"/>
              </a:rPr>
              <a:t>单击此处添加您的文字内容，所有模板均可自由编辑替换和移动。</a:t>
            </a:r>
          </a:p>
        </p:txBody>
      </p:sp>
      <p:sp>
        <p:nvSpPr>
          <p:cNvPr id="16402" name="文本框 13"/>
          <p:cNvSpPr txBox="1">
            <a:spLocks noChangeArrowheads="1"/>
          </p:cNvSpPr>
          <p:nvPr/>
        </p:nvSpPr>
        <p:spPr bwMode="auto">
          <a:xfrm>
            <a:off x="775573" y="5067062"/>
            <a:ext cx="164901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s-ES" altLang="zh-CN" sz="1500" b="1">
                <a:latin typeface="Microsoft YaHei" panose="020B0503020204020204" pitchFamily="2" charset="-122"/>
                <a:ea typeface="Microsoft YaHei" panose="020B0503020204020204" pitchFamily="2" charset="-122"/>
              </a:rPr>
              <a:t>Turismo rural sostenible</a:t>
            </a:r>
          </a:p>
        </p:txBody>
      </p:sp>
      <p:sp>
        <p:nvSpPr>
          <p:cNvPr id="29" name="Copyright Notice"/>
          <p:cNvSpPr/>
          <p:nvPr/>
        </p:nvSpPr>
        <p:spPr bwMode="auto">
          <a:xfrm>
            <a:off x="6245384" y="517366"/>
            <a:ext cx="2322910" cy="41719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2400" b="1" cap="small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crosoft YaHei" panose="020B0503020204020204" pitchFamily="2" charset="-122"/>
                <a:ea typeface="Microsoft YaHei" panose="020B0503020204020204" pitchFamily="2" charset="-122"/>
              </a:rPr>
              <a:t>OBJETIVOS</a:t>
            </a:r>
          </a:p>
        </p:txBody>
      </p:sp>
      <p:cxnSp>
        <p:nvCxnSpPr>
          <p:cNvPr id="2" name="直接箭头连接符 1"/>
          <p:cNvCxnSpPr/>
          <p:nvPr/>
        </p:nvCxnSpPr>
        <p:spPr>
          <a:xfrm flipV="1">
            <a:off x="775018" y="2217103"/>
            <a:ext cx="3006329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9"/>
          <p:cNvSpPr>
            <a:spLocks noChangeArrowheads="1"/>
          </p:cNvSpPr>
          <p:nvPr/>
        </p:nvSpPr>
        <p:spPr bwMode="gray">
          <a:xfrm>
            <a:off x="3766741" y="4155679"/>
            <a:ext cx="4686300" cy="426244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gray">
          <a:xfrm>
            <a:off x="3766741" y="4678919"/>
            <a:ext cx="4686300" cy="426244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gray">
          <a:xfrm>
            <a:off x="3781346" y="5194539"/>
            <a:ext cx="4686300" cy="426244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gray">
          <a:xfrm>
            <a:off x="3781346" y="5725399"/>
            <a:ext cx="4686300" cy="426244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gray">
          <a:xfrm>
            <a:off x="3764201" y="6268324"/>
            <a:ext cx="4686300" cy="426244"/>
          </a:xfrm>
          <a:prstGeom prst="roundRect">
            <a:avLst>
              <a:gd name="adj" fmla="val 16667"/>
            </a:avLst>
          </a:prstGeom>
          <a:solidFill>
            <a:srgbClr val="5A868F"/>
          </a:solidFill>
          <a:ln w="38100">
            <a:solidFill>
              <a:srgbClr val="5A868F"/>
            </a:solidFill>
            <a:round/>
          </a:ln>
        </p:spPr>
        <p:txBody>
          <a:bodyPr wrap="none" lIns="69056" tIns="34528" rIns="69056" bIns="3452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en-US" altLang="ko-KR" sz="1200"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775018" y="2758123"/>
            <a:ext cx="3006329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775018" y="5407343"/>
            <a:ext cx="3006329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775018" y="4891088"/>
            <a:ext cx="3006329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775018" y="3286443"/>
            <a:ext cx="3006329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766820" y="1549400"/>
            <a:ext cx="47866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s-ES" sz="1600" dirty="0" smtClean="0">
                <a:solidFill>
                  <a:schemeClr val="bg1"/>
                </a:solidFill>
                <a:sym typeface="+mn-ea"/>
              </a:rPr>
              <a:t>Aumentar </a:t>
            </a:r>
            <a:r>
              <a:rPr lang="es-ES" sz="1600" dirty="0">
                <a:solidFill>
                  <a:schemeClr val="bg1"/>
                </a:solidFill>
                <a:sym typeface="+mn-ea"/>
              </a:rPr>
              <a:t>el número de llegadas de turistas </a:t>
            </a:r>
            <a:endParaRPr lang="es-ES" altLang="en-US" sz="1600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82060" y="2050415"/>
            <a:ext cx="4545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sym typeface="+mn-ea"/>
              </a:rPr>
              <a:t>Mejora </a:t>
            </a:r>
            <a:r>
              <a:rPr lang="es-ES" sz="1600" dirty="0">
                <a:solidFill>
                  <a:schemeClr val="bg1"/>
                </a:solidFill>
                <a:sym typeface="+mn-ea"/>
              </a:rPr>
              <a:t>del medio urbano y natural del municipio</a:t>
            </a:r>
          </a:p>
          <a:p>
            <a:endParaRPr lang="es-ES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64280" y="2487930"/>
            <a:ext cx="501904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sym typeface="+mn-ea"/>
              </a:rPr>
              <a:t>Establecer los atractivos turísticos a través del establecimiento de infraestructura y personales trabajados.</a:t>
            </a:r>
          </a:p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764280" y="2999105"/>
            <a:ext cx="51073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sym typeface="+mn-ea"/>
              </a:rPr>
              <a:t>Establecer el plan de desarrollo legal aceptando a los recursos del entorno</a:t>
            </a:r>
            <a:r>
              <a:rPr lang="es-ES" dirty="0">
                <a:solidFill>
                  <a:srgbClr val="FF0000"/>
                </a:solidFill>
                <a:sym typeface="+mn-ea"/>
              </a:rPr>
              <a:t>.</a:t>
            </a:r>
            <a:endParaRPr lang="es-ES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3902075" y="3595370"/>
            <a:ext cx="444436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sym typeface="+mn-ea"/>
              </a:rPr>
              <a:t>Diversificar las ofertas turísticas.</a:t>
            </a:r>
          </a:p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782060" y="4107815"/>
            <a:ext cx="42773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s-ES" sz="1400" dirty="0">
                <a:solidFill>
                  <a:schemeClr val="bg1"/>
                </a:solidFill>
                <a:sym typeface="+mn-ea"/>
              </a:rPr>
              <a:t>Reducir la estacionalidad y equilibrar la distribución </a:t>
            </a:r>
          </a:p>
          <a:p>
            <a:pPr>
              <a:buFont typeface="Arial" panose="020B0604020202020204" pitchFamily="34" charset="0"/>
            </a:pPr>
            <a:r>
              <a:rPr lang="es-ES" sz="1400" dirty="0">
                <a:solidFill>
                  <a:schemeClr val="bg1"/>
                </a:solidFill>
                <a:sym typeface="+mn-ea"/>
              </a:rPr>
              <a:t>geográfica</a:t>
            </a:r>
            <a:r>
              <a:rPr lang="es-ES" sz="1400" dirty="0">
                <a:sym typeface="+mn-ea"/>
              </a:rPr>
              <a:t>.</a:t>
            </a:r>
            <a:endParaRPr lang="es-ES" altLang="en-US" sz="1400" dirty="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11905" y="4708525"/>
            <a:ext cx="457644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Descubrir los atractivos turísticos</a:t>
            </a:r>
          </a:p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904615" y="5212080"/>
            <a:ext cx="419608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sym typeface="+mn-ea"/>
              </a:rPr>
              <a:t>Incrementar el peso de turismo nacional.</a:t>
            </a:r>
          </a:p>
          <a:p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997325" y="5782945"/>
            <a:ext cx="403098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sym typeface="+mn-ea"/>
              </a:rPr>
              <a:t>Fomentar el turismo cultural</a:t>
            </a:r>
          </a:p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4069715" y="6325235"/>
            <a:ext cx="4109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s-ES" sz="1600" dirty="0">
                <a:solidFill>
                  <a:schemeClr val="bg1"/>
                </a:solidFill>
                <a:sym typeface="+mn-ea"/>
              </a:rPr>
              <a:t>Desarrollo del turismo sostenible.</a:t>
            </a:r>
            <a:endParaRPr lang="es-ES" altLang="en-US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3" name="图片 32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" y="370205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940152" y="5486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BIBLIOGRAFÍA</a:t>
            </a:r>
            <a:r>
              <a:rPr lang="es-ES" dirty="0" smtClean="0">
                <a:solidFill>
                  <a:srgbClr val="FF0000"/>
                </a:solidFill>
              </a:rPr>
              <a:t>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5321544" y="476672"/>
            <a:ext cx="360040" cy="5133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611560" y="1772816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 smtClean="0"/>
              <a:t>FERRER </a:t>
            </a:r>
            <a:r>
              <a:rPr lang="es-ES" dirty="0"/>
              <a:t>GONZÁLEZ, J.M., GIL, A. </a:t>
            </a:r>
            <a:r>
              <a:rPr lang="es-ES" dirty="0" smtClean="0"/>
              <a:t>y </a:t>
            </a:r>
            <a:r>
              <a:rPr lang="es-ES" dirty="0"/>
              <a:t>ALONSO, P., 1992.</a:t>
            </a:r>
            <a:r>
              <a:rPr lang="es-ES" i="1" dirty="0"/>
              <a:t> 200 km. Alrededor De Madrid: Salidas Por La N-V. </a:t>
            </a:r>
            <a:r>
              <a:rPr lang="es-ES" dirty="0"/>
              <a:t>Madrid: La </a:t>
            </a:r>
            <a:r>
              <a:rPr lang="es-ES" dirty="0" err="1"/>
              <a:t>Librería</a:t>
            </a:r>
            <a:r>
              <a:rPr lang="es-ES" dirty="0"/>
              <a:t> </a:t>
            </a:r>
            <a:r>
              <a:rPr lang="es-ES" dirty="0" smtClean="0"/>
              <a:t>ISBN. </a:t>
            </a:r>
            <a:r>
              <a:rPr lang="es-ES" dirty="0"/>
              <a:t>9788487290411; 8487290418. 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smtClean="0"/>
              <a:t>GARCÍA</a:t>
            </a:r>
            <a:r>
              <a:rPr lang="es-ES" dirty="0"/>
              <a:t>, R., 1999.</a:t>
            </a:r>
            <a:r>
              <a:rPr lang="es-ES" i="1" dirty="0"/>
              <a:t> Aranjuez y La Vega Del Tajo. </a:t>
            </a:r>
            <a:r>
              <a:rPr lang="es-ES" dirty="0"/>
              <a:t>Consejería de Educación y Cultura ed., Madrid: </a:t>
            </a:r>
            <a:r>
              <a:rPr lang="es-ES" dirty="0" err="1"/>
              <a:t>Consejería</a:t>
            </a:r>
            <a:r>
              <a:rPr lang="es-ES" dirty="0"/>
              <a:t> de </a:t>
            </a:r>
            <a:r>
              <a:rPr lang="es-ES" dirty="0" err="1"/>
              <a:t>Educación</a:t>
            </a:r>
            <a:r>
              <a:rPr lang="es-ES" dirty="0"/>
              <a:t> y </a:t>
            </a:r>
            <a:r>
              <a:rPr lang="es-ES" dirty="0" smtClean="0"/>
              <a:t>Cultura. </a:t>
            </a:r>
            <a:r>
              <a:rPr lang="es-ES" dirty="0"/>
              <a:t>ISBN 8445115847; 9788445115848. </a:t>
            </a:r>
            <a:endParaRPr lang="es-ES" dirty="0" smtClean="0"/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smtClean="0"/>
              <a:t>RODRÍGUEZ </a:t>
            </a:r>
            <a:r>
              <a:rPr lang="es-ES" dirty="0"/>
              <a:t>ARIZA, M., 2007.</a:t>
            </a:r>
            <a:r>
              <a:rPr lang="es-ES" i="1" dirty="0"/>
              <a:t> Pueblos y Comarcas De La Comunidad De Madrid: </a:t>
            </a:r>
            <a:r>
              <a:rPr lang="es-ES" i="1" dirty="0" err="1"/>
              <a:t>Geografía</a:t>
            </a:r>
            <a:r>
              <a:rPr lang="es-ES" i="1" dirty="0"/>
              <a:t>, Historia y Arte. </a:t>
            </a:r>
            <a:r>
              <a:rPr lang="es-ES" dirty="0"/>
              <a:t>Madrid: La </a:t>
            </a:r>
            <a:r>
              <a:rPr lang="es-ES" dirty="0" err="1" smtClean="0"/>
              <a:t>Librería</a:t>
            </a:r>
            <a:r>
              <a:rPr lang="es-ES" dirty="0" smtClean="0"/>
              <a:t>. </a:t>
            </a:r>
            <a:r>
              <a:rPr lang="es-ES" dirty="0"/>
              <a:t>ISBN 9788496470644; 8496470644. 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endParaRPr lang="es-ES" dirty="0"/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510" y="5574030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981855" y="5486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FUENTES DE DATOS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Flecha abajo"/>
          <p:cNvSpPr/>
          <p:nvPr/>
        </p:nvSpPr>
        <p:spPr>
          <a:xfrm>
            <a:off x="5355181" y="476672"/>
            <a:ext cx="360040" cy="5133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06876" y="1484784"/>
            <a:ext cx="75608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Spain</a:t>
            </a:r>
            <a:r>
              <a:rPr lang="es-ES" sz="1200" dirty="0" smtClean="0"/>
              <a:t> Viajes, Villaconejos: </a:t>
            </a:r>
            <a:r>
              <a:rPr lang="es-ES" sz="1200" u="sng" dirty="0">
                <a:hlinkClick r:id="rId2"/>
              </a:rPr>
              <a:t>http://</a:t>
            </a:r>
            <a:r>
              <a:rPr lang="es-ES" sz="1200" u="sng" dirty="0" smtClean="0">
                <a:hlinkClick r:id="rId2"/>
              </a:rPr>
              <a:t>www.spainviajes.com/que-ver-en-madrid/villaconejos</a:t>
            </a:r>
            <a:r>
              <a:rPr lang="es-ES" sz="1200" u="sng" dirty="0" smtClean="0"/>
              <a:t> </a:t>
            </a:r>
            <a:r>
              <a:rPr lang="es-ES" sz="1200" dirty="0" smtClean="0"/>
              <a:t>(consultado 02/10/2017)</a:t>
            </a:r>
          </a:p>
          <a:p>
            <a:endParaRPr lang="es-ES" sz="1200" dirty="0" smtClean="0"/>
          </a:p>
          <a:p>
            <a:r>
              <a:rPr lang="es-ES" sz="1200" dirty="0" smtClean="0"/>
              <a:t>Colmenar de Oreja (diapositivas): </a:t>
            </a:r>
            <a:r>
              <a:rPr lang="es-ES" sz="1200" u="sng" dirty="0">
                <a:hlinkClick r:id="rId3"/>
              </a:rPr>
              <a:t>https://</a:t>
            </a:r>
            <a:r>
              <a:rPr lang="es-ES" sz="1200" u="sng" dirty="0" smtClean="0">
                <a:hlinkClick r:id="rId3"/>
              </a:rPr>
              <a:t>es.slideshare.net/fueradeclase-vdp/colmenar-de-oreja-c</a:t>
            </a:r>
            <a:r>
              <a:rPr lang="es-ES" sz="1200" u="sng" dirty="0" smtClean="0"/>
              <a:t> </a:t>
            </a:r>
            <a:r>
              <a:rPr lang="es-ES" sz="1200" dirty="0" smtClean="0"/>
              <a:t>(publicado 17/02/2012, consultado 02/10/2017)</a:t>
            </a:r>
          </a:p>
          <a:p>
            <a:endParaRPr lang="es-ES" sz="1200" dirty="0" smtClean="0"/>
          </a:p>
          <a:p>
            <a:r>
              <a:rPr lang="en-US" sz="1200" dirty="0" err="1"/>
              <a:t>Natura</a:t>
            </a:r>
            <a:r>
              <a:rPr lang="en-US" sz="1200" dirty="0"/>
              <a:t> Spain.com, </a:t>
            </a:r>
            <a:r>
              <a:rPr lang="en-US" sz="1200" dirty="0" err="1"/>
              <a:t>Colmenar</a:t>
            </a:r>
            <a:r>
              <a:rPr lang="en-US" sz="1200" dirty="0"/>
              <a:t> de </a:t>
            </a:r>
            <a:r>
              <a:rPr lang="en-US" sz="1200" dirty="0" err="1"/>
              <a:t>Oreja</a:t>
            </a:r>
            <a:r>
              <a:rPr lang="en-US" sz="1200" dirty="0"/>
              <a:t>: </a:t>
            </a:r>
            <a:r>
              <a:rPr lang="es-ES" sz="1200" u="sng" dirty="0">
                <a:hlinkClick r:id="rId4"/>
              </a:rPr>
              <a:t>http://</a:t>
            </a:r>
            <a:r>
              <a:rPr lang="es-ES" sz="1200" u="sng" dirty="0" smtClean="0">
                <a:hlinkClick r:id="rId4"/>
              </a:rPr>
              <a:t>www.naturaspain.com/naturaleza-flora-y-fauna-en-el-municipio-de-colmenar-de-oreja.html</a:t>
            </a:r>
            <a:r>
              <a:rPr lang="es-ES" sz="1200" dirty="0" smtClean="0"/>
              <a:t> (consultado 02/10/2017)</a:t>
            </a:r>
          </a:p>
          <a:p>
            <a:endParaRPr lang="es-ES" sz="1200" dirty="0" smtClean="0"/>
          </a:p>
          <a:p>
            <a:r>
              <a:rPr lang="es-ES" sz="1200" dirty="0"/>
              <a:t>Climate-Data.org, Clima Villaconejos </a:t>
            </a:r>
            <a:r>
              <a:rPr lang="es-ES" sz="1200" u="sng" dirty="0">
                <a:hlinkClick r:id="rId5"/>
              </a:rPr>
              <a:t>https://es.climate-data.org/location/185406</a:t>
            </a:r>
            <a:r>
              <a:rPr lang="es-ES" sz="1200" u="sng" dirty="0" smtClean="0">
                <a:hlinkClick r:id="rId5"/>
              </a:rPr>
              <a:t>/</a:t>
            </a:r>
            <a:r>
              <a:rPr lang="es-ES" sz="1200" u="sng" dirty="0" smtClean="0"/>
              <a:t> </a:t>
            </a:r>
            <a:r>
              <a:rPr lang="es-ES" sz="1200" dirty="0" smtClean="0"/>
              <a:t>(consultado 02/10/2017)</a:t>
            </a:r>
          </a:p>
          <a:p>
            <a:endParaRPr lang="es-ES" sz="1200" dirty="0" smtClean="0"/>
          </a:p>
          <a:p>
            <a:r>
              <a:rPr lang="en-US" sz="1200" dirty="0" err="1"/>
              <a:t>Espacios</a:t>
            </a:r>
            <a:r>
              <a:rPr lang="en-US" sz="1200" dirty="0"/>
              <a:t> </a:t>
            </a:r>
            <a:r>
              <a:rPr lang="en-US" sz="1200" dirty="0" err="1"/>
              <a:t>Protegidos</a:t>
            </a:r>
            <a:r>
              <a:rPr lang="en-US" sz="1200" dirty="0"/>
              <a:t> Red </a:t>
            </a:r>
            <a:r>
              <a:rPr lang="en-US" sz="1200" dirty="0" err="1"/>
              <a:t>Natura</a:t>
            </a:r>
            <a:r>
              <a:rPr lang="en-US" sz="1200" dirty="0"/>
              <a:t> 2000, </a:t>
            </a:r>
            <a:r>
              <a:rPr lang="en-US" sz="1200" dirty="0" err="1"/>
              <a:t>Comunidad</a:t>
            </a:r>
            <a:r>
              <a:rPr lang="en-US" sz="1200" dirty="0"/>
              <a:t> de Madrid, “ Vegas, Cuestas y </a:t>
            </a:r>
            <a:r>
              <a:rPr lang="en-US" sz="1200" dirty="0" err="1"/>
              <a:t>Páramos</a:t>
            </a:r>
            <a:r>
              <a:rPr lang="en-US" sz="1200" dirty="0"/>
              <a:t> del </a:t>
            </a:r>
            <a:r>
              <a:rPr lang="en-US" sz="1200" dirty="0" err="1"/>
              <a:t>Sureste</a:t>
            </a:r>
            <a:r>
              <a:rPr lang="en-US" sz="1200" dirty="0"/>
              <a:t> de Madrid”: </a:t>
            </a:r>
            <a:endParaRPr lang="en-US" sz="1200" dirty="0" smtClean="0"/>
          </a:p>
          <a:p>
            <a:r>
              <a:rPr lang="es-ES" sz="1200" u="sng" dirty="0" smtClean="0">
                <a:hlinkClick r:id="rId6"/>
              </a:rPr>
              <a:t>http</a:t>
            </a:r>
            <a:r>
              <a:rPr lang="es-ES" sz="1200" u="sng" dirty="0">
                <a:hlinkClick r:id="rId6"/>
              </a:rPr>
              <a:t>://</a:t>
            </a:r>
            <a:r>
              <a:rPr lang="es-ES" sz="1200" u="sng" dirty="0" smtClean="0">
                <a:hlinkClick r:id="rId6"/>
              </a:rPr>
              <a:t>www.madrid.org/cs/Satellite?c=CM_InfPractica_FA&amp;cid=1109168009798&amp;idConsejeria=1109266187260&amp;idListConsj=1109265444710&amp;language=es&amp;pagename=ComunidadMadrid%2FEstructura&amp;pv=1354593030052</a:t>
            </a:r>
            <a:r>
              <a:rPr lang="es-ES" sz="1200" u="sng" dirty="0" smtClean="0"/>
              <a:t> </a:t>
            </a:r>
            <a:r>
              <a:rPr lang="es-ES" sz="1200" dirty="0" smtClean="0"/>
              <a:t>(consultado 02/10/2017)</a:t>
            </a:r>
          </a:p>
          <a:p>
            <a:endParaRPr lang="es-ES" sz="1200" dirty="0" smtClean="0"/>
          </a:p>
          <a:p>
            <a:r>
              <a:rPr lang="en-US" sz="1200" dirty="0" err="1" smtClean="0"/>
              <a:t>Colmenar</a:t>
            </a:r>
            <a:r>
              <a:rPr lang="en-US" sz="1200" dirty="0" smtClean="0"/>
              <a:t> de </a:t>
            </a:r>
            <a:r>
              <a:rPr lang="en-US" sz="1200" dirty="0" err="1" smtClean="0"/>
              <a:t>Oreja</a:t>
            </a:r>
            <a:r>
              <a:rPr lang="en-US" sz="1200" dirty="0" smtClean="0"/>
              <a:t> y </a:t>
            </a:r>
            <a:r>
              <a:rPr lang="en-US" sz="1200" dirty="0" err="1" smtClean="0"/>
              <a:t>Villaconejos</a:t>
            </a:r>
            <a:r>
              <a:rPr lang="en-US" sz="1200" dirty="0" smtClean="0"/>
              <a:t>, “</a:t>
            </a:r>
            <a:r>
              <a:rPr lang="en-US" sz="1200" dirty="0" err="1" smtClean="0"/>
              <a:t>Entorno</a:t>
            </a:r>
            <a:r>
              <a:rPr lang="en-US" sz="1200" dirty="0" smtClean="0"/>
              <a:t> Natural”, </a:t>
            </a:r>
            <a:r>
              <a:rPr lang="en-US" sz="1200" dirty="0" err="1" smtClean="0"/>
              <a:t>Comunidad</a:t>
            </a:r>
            <a:r>
              <a:rPr lang="en-US" sz="1200" dirty="0" smtClean="0"/>
              <a:t> </a:t>
            </a:r>
            <a:r>
              <a:rPr lang="en-US" sz="1200" dirty="0"/>
              <a:t>de Madrid: </a:t>
            </a:r>
            <a:r>
              <a:rPr lang="es-ES" sz="1200" u="sng" dirty="0" smtClean="0">
                <a:hlinkClick r:id="rId7"/>
              </a:rPr>
              <a:t>http</a:t>
            </a:r>
            <a:r>
              <a:rPr lang="es-ES" sz="1200" u="sng" dirty="0">
                <a:hlinkClick r:id="rId7"/>
              </a:rPr>
              <a:t>://</a:t>
            </a:r>
            <a:r>
              <a:rPr lang="es-ES" sz="1200" u="sng" dirty="0" smtClean="0">
                <a:hlinkClick r:id="rId7"/>
              </a:rPr>
              <a:t>turismomadrid.es/es/descubre/colmenar-de-oreja/de-inter%C3%A9s/5037-entorno-natural.html</a:t>
            </a:r>
            <a:r>
              <a:rPr lang="es-ES" sz="1200" u="sng" dirty="0" smtClean="0"/>
              <a:t> </a:t>
            </a:r>
            <a:r>
              <a:rPr lang="es-ES" sz="1200" dirty="0" smtClean="0"/>
              <a:t>(consultado 02/10/2017)</a:t>
            </a:r>
          </a:p>
          <a:p>
            <a:endParaRPr lang="es-ES" sz="1200" dirty="0" smtClean="0"/>
          </a:p>
          <a:p>
            <a:r>
              <a:rPr lang="es-ES" sz="1200" dirty="0" smtClean="0"/>
              <a:t>Trabajo Colmenar de Oreja, Geografía Rural: </a:t>
            </a:r>
            <a:r>
              <a:rPr lang="es-ES" sz="1200" u="sng" dirty="0">
                <a:hlinkClick r:id="rId8"/>
              </a:rPr>
              <a:t>http://</a:t>
            </a:r>
            <a:r>
              <a:rPr lang="es-ES" sz="1200" u="sng" dirty="0" smtClean="0">
                <a:hlinkClick r:id="rId8"/>
              </a:rPr>
              <a:t>lorenahernanz.blogspot.com.es/2009/05/trabajo-colmenar-de-oreja.html</a:t>
            </a:r>
            <a:r>
              <a:rPr lang="es-ES" sz="1200" u="sng" dirty="0" smtClean="0"/>
              <a:t> (</a:t>
            </a:r>
            <a:r>
              <a:rPr lang="es-ES" sz="1200" dirty="0" smtClean="0"/>
              <a:t>publicado 21/05/2009, consultado 02/10/2017)</a:t>
            </a:r>
          </a:p>
          <a:p>
            <a:endParaRPr lang="es-ES" sz="1200" dirty="0" smtClean="0"/>
          </a:p>
          <a:p>
            <a:r>
              <a:rPr lang="es-ES" sz="1200" dirty="0" smtClean="0"/>
              <a:t>Turismo en espacios rurales y naturales, Atlas Nacional: </a:t>
            </a:r>
            <a:r>
              <a:rPr lang="es-ES" sz="1200" u="sng" dirty="0">
                <a:hlinkClick r:id="rId9"/>
              </a:rPr>
              <a:t>http://www.uam.es/gruposinv/urbytur/documentos/ATLAS_NACIONAL_Turismo_rural.pdf</a:t>
            </a:r>
            <a:endParaRPr lang="es-ES" sz="1200" dirty="0"/>
          </a:p>
          <a:p>
            <a:endParaRPr lang="es-ES" sz="1200" dirty="0" smtClean="0"/>
          </a:p>
          <a:p>
            <a:pPr marL="285750" indent="-285750">
              <a:buFontTx/>
              <a:buChar char="-"/>
            </a:pPr>
            <a:endParaRPr lang="es-ES" sz="1200" dirty="0"/>
          </a:p>
          <a:p>
            <a:pPr marL="285750" indent="-285750">
              <a:buFontTx/>
              <a:buChar char="-"/>
            </a:pPr>
            <a:endParaRPr lang="es-ES" sz="1200" dirty="0"/>
          </a:p>
        </p:txBody>
      </p:sp>
      <p:pic>
        <p:nvPicPr>
          <p:cNvPr id="3" name="图片 2" descr="Logo_UC3M.sv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6510" y="5574030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3052" y="1462158"/>
            <a:ext cx="89289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hlinkClick r:id="rId2"/>
              </a:rPr>
              <a:t>Población empadronada por zonas estadísticas y por municipios</a:t>
            </a:r>
            <a:r>
              <a:rPr lang="es-ES" sz="1200" dirty="0"/>
              <a:t>: </a:t>
            </a:r>
            <a:r>
              <a:rPr lang="es-ES" sz="1200" u="sng" dirty="0">
                <a:hlinkClick r:id="rId3"/>
              </a:rPr>
              <a:t>http://www.madrid.org/iestadis/fijas/estructu/general/anuario/ianucap02.htm</a:t>
            </a:r>
            <a:r>
              <a:rPr lang="es-ES" sz="1200" dirty="0"/>
              <a:t> (consultado 02/10/17)</a:t>
            </a:r>
          </a:p>
          <a:p>
            <a:r>
              <a:rPr lang="es-ES" sz="1200" dirty="0"/>
              <a:t> </a:t>
            </a:r>
          </a:p>
          <a:p>
            <a:r>
              <a:rPr lang="es-ES" sz="1200" dirty="0"/>
              <a:t>Evolución de número de habitantes (gráfico de línea): </a:t>
            </a:r>
            <a:r>
              <a:rPr lang="es-ES" sz="1200" u="sng" dirty="0">
                <a:hlinkClick r:id="rId4"/>
              </a:rPr>
              <a:t>http://www.foro-ciudad.com/madrid/villaconejos/mensaje-11461356.html</a:t>
            </a:r>
            <a:endParaRPr lang="es-ES" sz="1200" dirty="0"/>
          </a:p>
          <a:p>
            <a:r>
              <a:rPr lang="es-ES" sz="1200" u="sng" dirty="0">
                <a:hlinkClick r:id="rId5"/>
              </a:rPr>
              <a:t>http://www.foro-ciudad.com/madrid/colmenar-de-oreja/mensaje-11461235.html</a:t>
            </a:r>
            <a:r>
              <a:rPr lang="es-ES" sz="1200" dirty="0"/>
              <a:t> (consultado 30/9/17)</a:t>
            </a:r>
          </a:p>
          <a:p>
            <a:r>
              <a:rPr lang="es-ES" sz="1200" dirty="0"/>
              <a:t> </a:t>
            </a:r>
          </a:p>
          <a:p>
            <a:r>
              <a:rPr lang="es-ES" sz="1200" dirty="0" smtClean="0"/>
              <a:t>Pirámide</a:t>
            </a:r>
            <a:r>
              <a:rPr lang="es-ES" sz="1200" dirty="0"/>
              <a:t>, </a:t>
            </a:r>
            <a:r>
              <a:rPr lang="es-ES" sz="1200" dirty="0" smtClean="0"/>
              <a:t>evolución </a:t>
            </a:r>
            <a:r>
              <a:rPr lang="es-ES" sz="1200" dirty="0"/>
              <a:t>y </a:t>
            </a:r>
            <a:r>
              <a:rPr lang="es-ES" sz="1200" dirty="0" smtClean="0"/>
              <a:t>tabla </a:t>
            </a:r>
            <a:r>
              <a:rPr lang="es-ES" sz="1200" dirty="0"/>
              <a:t>de V</a:t>
            </a:r>
            <a:r>
              <a:rPr lang="es-ES" sz="1200" dirty="0" smtClean="0"/>
              <a:t>illaconejos</a:t>
            </a:r>
            <a:r>
              <a:rPr lang="es-ES" sz="1200" dirty="0"/>
              <a:t>: </a:t>
            </a:r>
            <a:r>
              <a:rPr lang="es-ES" sz="1200" u="sng" dirty="0">
                <a:hlinkClick r:id="rId6"/>
              </a:rPr>
              <a:t>http://www.madrid.org/cs/Satellite?c=CM_InfPractica_FA&amp;cid=1354221880916&amp;idConsejeria=1109266187260&amp;idListConsj=1109266100973&amp;language=es&amp;pagename=ComunidadMadrid%2FEstructura&amp;pid=1109265444699&amp;pv=1354264881261&amp;sm=1109265843983</a:t>
            </a:r>
            <a:r>
              <a:rPr lang="es-ES" sz="1200" dirty="0"/>
              <a:t> (consultado 30/9/17)</a:t>
            </a:r>
          </a:p>
          <a:p>
            <a:r>
              <a:rPr lang="es-ES" sz="1200" dirty="0"/>
              <a:t> </a:t>
            </a:r>
          </a:p>
          <a:p>
            <a:r>
              <a:rPr lang="es-ES" sz="1200" dirty="0"/>
              <a:t>Evolución de paro V</a:t>
            </a:r>
            <a:r>
              <a:rPr lang="es-ES" sz="1200" dirty="0" smtClean="0"/>
              <a:t>illaconejos</a:t>
            </a:r>
            <a:r>
              <a:rPr lang="es-ES" sz="1200" dirty="0"/>
              <a:t>: </a:t>
            </a:r>
            <a:r>
              <a:rPr lang="es-ES" sz="1200" u="sng" dirty="0">
                <a:hlinkClick r:id="rId7"/>
              </a:rPr>
              <a:t>https://www.datosmacro.com/paro/espana/municipios/madrid/madrid/villaconejos</a:t>
            </a:r>
            <a:endParaRPr lang="es-ES" sz="1200" dirty="0"/>
          </a:p>
          <a:p>
            <a:r>
              <a:rPr lang="es-ES" sz="1200" dirty="0"/>
              <a:t>Evolución de paro Colmenar de oreja: </a:t>
            </a:r>
            <a:r>
              <a:rPr lang="es-ES" sz="1200" u="sng" dirty="0">
                <a:hlinkClick r:id="rId8"/>
              </a:rPr>
              <a:t>https://www.datosmacro.com/paro/espana/municipios/madrid/madrid/colmenar-de-oreja</a:t>
            </a:r>
            <a:r>
              <a:rPr lang="es-ES" sz="1200" dirty="0"/>
              <a:t> (consultado 01/10/17</a:t>
            </a:r>
            <a:r>
              <a:rPr lang="es-ES" sz="1200" dirty="0" smtClean="0"/>
              <a:t>)</a:t>
            </a:r>
          </a:p>
          <a:p>
            <a:endParaRPr lang="es-ES" sz="1200" dirty="0"/>
          </a:p>
          <a:p>
            <a:r>
              <a:rPr lang="es-ES" sz="1200" dirty="0"/>
              <a:t>Perfil socioeconómico de los municipios: </a:t>
            </a:r>
            <a:r>
              <a:rPr lang="es-ES" sz="1200" u="sng" dirty="0">
                <a:hlinkClick r:id="rId9"/>
              </a:rPr>
              <a:t>http://www.madrid.org/iestadis/fijas/informes/descarga/perfils90.pdf</a:t>
            </a:r>
            <a:r>
              <a:rPr lang="es-ES" sz="1200" dirty="0"/>
              <a:t> (consultado 02/10/17</a:t>
            </a:r>
            <a:r>
              <a:rPr lang="es-ES" sz="1200" dirty="0" smtClean="0"/>
              <a:t>)</a:t>
            </a:r>
          </a:p>
          <a:p>
            <a:endParaRPr lang="es-ES" sz="1200" dirty="0"/>
          </a:p>
          <a:p>
            <a:r>
              <a:rPr lang="es-ES" sz="1200" dirty="0"/>
              <a:t>Para los datos </a:t>
            </a:r>
            <a:r>
              <a:rPr lang="es-ES" sz="1200" dirty="0" smtClean="0"/>
              <a:t>en </a:t>
            </a:r>
            <a:r>
              <a:rPr lang="es-ES" sz="1200" dirty="0"/>
              <a:t>general: </a:t>
            </a:r>
            <a:r>
              <a:rPr lang="es-ES" sz="1200" u="sng" dirty="0">
                <a:hlinkClick r:id="rId10"/>
              </a:rPr>
              <a:t>http://lorenahernanz.blogspot.com.es/2009/05/trabajo-colmenar-de-oreja.html</a:t>
            </a:r>
            <a:r>
              <a:rPr lang="es-ES" sz="1200" dirty="0"/>
              <a:t> (última consulta 03/10/17</a:t>
            </a:r>
            <a:r>
              <a:rPr lang="es-ES" sz="1200" dirty="0" smtClean="0"/>
              <a:t>)</a:t>
            </a:r>
          </a:p>
          <a:p>
            <a:endParaRPr lang="es-ES" sz="1200" dirty="0" smtClean="0"/>
          </a:p>
          <a:p>
            <a:r>
              <a:rPr lang="es-ES" sz="1200" dirty="0" smtClean="0"/>
              <a:t>Historia </a:t>
            </a:r>
            <a:r>
              <a:rPr lang="es-ES" sz="1200" dirty="0"/>
              <a:t>de los monumentos de </a:t>
            </a:r>
            <a:r>
              <a:rPr lang="es-ES" sz="1200" dirty="0" smtClean="0"/>
              <a:t>Villaconejos: </a:t>
            </a:r>
            <a:r>
              <a:rPr lang="es-ES" sz="1200" dirty="0" smtClean="0">
                <a:hlinkClick r:id="rId11"/>
              </a:rPr>
              <a:t>https</a:t>
            </a:r>
            <a:r>
              <a:rPr lang="es-ES" sz="1200" dirty="0">
                <a:hlinkClick r:id="rId11"/>
              </a:rPr>
              <a:t>://</a:t>
            </a:r>
            <a:r>
              <a:rPr lang="es-ES" sz="1200" dirty="0" smtClean="0">
                <a:hlinkClick r:id="rId11"/>
              </a:rPr>
              <a:t>www.unaventanadesdemadrid.com/comunidad-de-madrid/villaconejos.html</a:t>
            </a:r>
            <a:r>
              <a:rPr lang="es-ES" sz="1200" dirty="0" smtClean="0"/>
              <a:t> (consultado 01/10/17)</a:t>
            </a:r>
            <a:endParaRPr lang="es-ES" sz="1200" dirty="0"/>
          </a:p>
          <a:p>
            <a:r>
              <a:rPr lang="es-ES" sz="1200" dirty="0" smtClean="0"/>
              <a:t>Estructura </a:t>
            </a:r>
            <a:r>
              <a:rPr lang="es-ES" sz="1200" dirty="0"/>
              <a:t>económica municipal en </a:t>
            </a:r>
            <a:r>
              <a:rPr lang="es-ES" sz="1200" dirty="0" smtClean="0"/>
              <a:t>Villaconejos:  </a:t>
            </a:r>
            <a:r>
              <a:rPr lang="es-ES" sz="1200" dirty="0">
                <a:hlinkClick r:id="rId12"/>
              </a:rPr>
              <a:t>https://</a:t>
            </a:r>
            <a:r>
              <a:rPr lang="es-ES" sz="1200" dirty="0" smtClean="0">
                <a:hlinkClick r:id="rId12"/>
              </a:rPr>
              <a:t>es.wikipedia.org/wiki/Villaconejos</a:t>
            </a:r>
            <a:r>
              <a:rPr lang="es-ES" sz="1200" dirty="0" smtClean="0"/>
              <a:t> (consultado 03/10/17)</a:t>
            </a:r>
            <a:endParaRPr lang="es-ES" sz="1200" dirty="0"/>
          </a:p>
          <a:p>
            <a:r>
              <a:rPr lang="es-ES" sz="1200" dirty="0" smtClean="0"/>
              <a:t>Historia </a:t>
            </a:r>
            <a:r>
              <a:rPr lang="es-ES" sz="1200" dirty="0"/>
              <a:t>de los monumentos de colmenar de </a:t>
            </a:r>
            <a:r>
              <a:rPr lang="es-ES" sz="1200" dirty="0" smtClean="0"/>
              <a:t>oreja: </a:t>
            </a:r>
            <a:r>
              <a:rPr lang="es-ES" sz="1200" dirty="0" smtClean="0">
                <a:hlinkClick r:id="rId13"/>
              </a:rPr>
              <a:t>https</a:t>
            </a:r>
            <a:r>
              <a:rPr lang="es-ES" sz="1200" dirty="0">
                <a:hlinkClick r:id="rId13"/>
              </a:rPr>
              <a:t>://</a:t>
            </a:r>
            <a:r>
              <a:rPr lang="es-ES" sz="1200" dirty="0" smtClean="0">
                <a:hlinkClick r:id="rId13"/>
              </a:rPr>
              <a:t>es.wikipedia.org/wiki/Colmenar_de_Oreja</a:t>
            </a:r>
            <a:r>
              <a:rPr lang="es-ES" sz="1200" dirty="0" smtClean="0"/>
              <a:t> (consultado 03/10/17)</a:t>
            </a:r>
            <a:endParaRPr lang="es-ES" sz="1200" dirty="0"/>
          </a:p>
          <a:p>
            <a:endParaRPr lang="es-ES" sz="1200" dirty="0"/>
          </a:p>
          <a:p>
            <a:endParaRPr lang="es-ES" sz="1200" dirty="0"/>
          </a:p>
        </p:txBody>
      </p:sp>
      <p:sp>
        <p:nvSpPr>
          <p:cNvPr id="4" name="3 Flecha abajo"/>
          <p:cNvSpPr/>
          <p:nvPr/>
        </p:nvSpPr>
        <p:spPr>
          <a:xfrm>
            <a:off x="5321544" y="476672"/>
            <a:ext cx="360040" cy="5133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5997708" y="5486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FUENTES DE DATOS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1930" y="5759450"/>
            <a:ext cx="935990" cy="9359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b="1" cap="small" dirty="0">
                <a:latin typeface="Microsoft YaHei" panose="020B0503020204020204" pitchFamily="2" charset="-122"/>
                <a:ea typeface="Microsoft YaHei" panose="020B0503020204020204" pitchFamily="2" charset="-122"/>
              </a:rPr>
              <a:t>MUCHAS GRACIAS</a:t>
            </a:r>
            <a:endParaRPr lang="es-ES" dirty="0"/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815" y="5454650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altLang="zh-CN" dirty="0"/>
              <a:t>MEDIO NATURAL</a:t>
            </a:r>
          </a:p>
        </p:txBody>
      </p:sp>
      <p:sp>
        <p:nvSpPr>
          <p:cNvPr id="717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b="1" smtClean="0">
                <a:latin typeface="Microsoft YaHei" panose="020B0503020204020204" pitchFamily="2" charset="-122"/>
                <a:ea typeface="Microsoft YaHei" panose="020B0503020204020204" pitchFamily="2" charset="-122"/>
                <a:cs typeface="Open Sans Light"/>
              </a:rPr>
              <a:t>MARCO TERRITORIAL</a:t>
            </a: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475" y="5454650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829276"/>
            <a:ext cx="8215313" cy="1325166"/>
          </a:xfrm>
          <a:custGeom>
            <a:avLst/>
            <a:gdLst>
              <a:gd name="connsiteX0" fmla="*/ 0 w 10953750"/>
              <a:gd name="connsiteY0" fmla="*/ 0 h 1314450"/>
              <a:gd name="connsiteX1" fmla="*/ 10953750 w 10953750"/>
              <a:gd name="connsiteY1" fmla="*/ 0 h 1314450"/>
              <a:gd name="connsiteX2" fmla="*/ 10953750 w 10953750"/>
              <a:gd name="connsiteY2" fmla="*/ 1314450 h 1314450"/>
              <a:gd name="connsiteX3" fmla="*/ 0 w 10953750"/>
              <a:gd name="connsiteY3" fmla="*/ 1314450 h 1314450"/>
              <a:gd name="connsiteX4" fmla="*/ 0 w 10953750"/>
              <a:gd name="connsiteY4" fmla="*/ 0 h 1314450"/>
              <a:gd name="connsiteX0-1" fmla="*/ 0 w 10953750"/>
              <a:gd name="connsiteY0-2" fmla="*/ 0 h 2362200"/>
              <a:gd name="connsiteX1-3" fmla="*/ 10953750 w 10953750"/>
              <a:gd name="connsiteY1-4" fmla="*/ 0 h 2362200"/>
              <a:gd name="connsiteX2-5" fmla="*/ 10953750 w 10953750"/>
              <a:gd name="connsiteY2-6" fmla="*/ 1314450 h 2362200"/>
              <a:gd name="connsiteX3-7" fmla="*/ 9220200 w 10953750"/>
              <a:gd name="connsiteY3-8" fmla="*/ 2362200 h 2362200"/>
              <a:gd name="connsiteX4-9" fmla="*/ 0 w 10953750"/>
              <a:gd name="connsiteY4-10" fmla="*/ 0 h 2362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953750" h="2362200">
                <a:moveTo>
                  <a:pt x="0" y="0"/>
                </a:moveTo>
                <a:lnTo>
                  <a:pt x="10953750" y="0"/>
                </a:lnTo>
                <a:lnTo>
                  <a:pt x="10953750" y="1314450"/>
                </a:lnTo>
                <a:lnTo>
                  <a:pt x="9220200" y="2362200"/>
                </a:lnTo>
                <a:lnTo>
                  <a:pt x="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0" y="2590006"/>
            <a:ext cx="7415213" cy="3274219"/>
          </a:xfrm>
          <a:prstGeom prst="rect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0" y="3368279"/>
            <a:ext cx="7415213" cy="119063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0" y="4711304"/>
            <a:ext cx="7415213" cy="119063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0" y="1829276"/>
            <a:ext cx="8215313" cy="760810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9225" name="文本框 13"/>
          <p:cNvSpPr txBox="1">
            <a:spLocks noChangeArrowheads="1"/>
          </p:cNvSpPr>
          <p:nvPr/>
        </p:nvSpPr>
        <p:spPr bwMode="auto">
          <a:xfrm>
            <a:off x="2764393" y="2025650"/>
            <a:ext cx="226575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s-ES" altLang="zh-CN" sz="1800" b="1">
                <a:latin typeface="Microsoft YaHei" panose="020B0503020204020204" pitchFamily="2" charset="-122"/>
                <a:ea typeface="Microsoft YaHei" panose="020B0503020204020204" pitchFamily="2" charset="-122"/>
              </a:rPr>
              <a:t>USO DEL SUELO</a:t>
            </a:r>
          </a:p>
        </p:txBody>
      </p:sp>
      <p:sp>
        <p:nvSpPr>
          <p:cNvPr id="14" name="Copyright Notice"/>
          <p:cNvSpPr/>
          <p:nvPr/>
        </p:nvSpPr>
        <p:spPr bwMode="auto">
          <a:xfrm>
            <a:off x="6232684" y="589121"/>
            <a:ext cx="2322910" cy="278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cap="small" dirty="0" smtClean="0">
                <a:solidFill>
                  <a:schemeClr val="bg1"/>
                </a:solidFill>
                <a:latin typeface="Microsoft YaHei" panose="020B0503020204020204" pitchFamily="2" charset="-122"/>
                <a:ea typeface="Microsoft YaHei" panose="020B0503020204020204" pitchFamily="2" charset="-122"/>
              </a:rPr>
              <a:t>MEDIO NATURAL</a:t>
            </a:r>
            <a:endParaRPr lang="es-ES" sz="1500" b="1" cap="small" dirty="0">
              <a:solidFill>
                <a:schemeClr val="bg1"/>
              </a:solidFill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30178" y="4041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dirty="0"/>
              <a:t>1</a:t>
            </a:r>
            <a:endParaRPr lang="zh-CN" altLang="en-US" sz="5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81" t="8655" b="5322"/>
          <a:stretch>
            <a:fillRect/>
          </a:stretch>
        </p:blipFill>
        <p:spPr>
          <a:xfrm>
            <a:off x="469900" y="2782570"/>
            <a:ext cx="8204200" cy="397573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 flipH="1">
            <a:off x="6543675" y="4605496"/>
            <a:ext cx="1985963" cy="2007394"/>
          </a:xfrm>
          <a:custGeom>
            <a:avLst/>
            <a:gdLst>
              <a:gd name="connsiteX0" fmla="*/ 2647950 w 2647950"/>
              <a:gd name="connsiteY0" fmla="*/ 0 h 2676126"/>
              <a:gd name="connsiteX1" fmla="*/ 2647950 w 2647950"/>
              <a:gd name="connsiteY1" fmla="*/ 2676126 h 2676126"/>
              <a:gd name="connsiteX2" fmla="*/ 0 w 2647950"/>
              <a:gd name="connsiteY2" fmla="*/ 2676126 h 2676126"/>
              <a:gd name="connsiteX3" fmla="*/ 0 w 2647950"/>
              <a:gd name="connsiteY3" fmla="*/ 1228326 h 267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950" h="2676126">
                <a:moveTo>
                  <a:pt x="2647950" y="0"/>
                </a:moveTo>
                <a:lnTo>
                  <a:pt x="2647950" y="2676126"/>
                </a:lnTo>
                <a:lnTo>
                  <a:pt x="0" y="2676126"/>
                </a:lnTo>
                <a:lnTo>
                  <a:pt x="0" y="1228326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6" name="任意多边形 15"/>
          <p:cNvSpPr/>
          <p:nvPr/>
        </p:nvSpPr>
        <p:spPr>
          <a:xfrm>
            <a:off x="613728" y="4605496"/>
            <a:ext cx="1985963" cy="2007394"/>
          </a:xfrm>
          <a:custGeom>
            <a:avLst/>
            <a:gdLst>
              <a:gd name="connsiteX0" fmla="*/ 2647950 w 2647950"/>
              <a:gd name="connsiteY0" fmla="*/ 0 h 2676126"/>
              <a:gd name="connsiteX1" fmla="*/ 2647950 w 2647950"/>
              <a:gd name="connsiteY1" fmla="*/ 2676126 h 2676126"/>
              <a:gd name="connsiteX2" fmla="*/ 0 w 2647950"/>
              <a:gd name="connsiteY2" fmla="*/ 2676126 h 2676126"/>
              <a:gd name="connsiteX3" fmla="*/ 0 w 2647950"/>
              <a:gd name="connsiteY3" fmla="*/ 1228326 h 267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950" h="2676126">
                <a:moveTo>
                  <a:pt x="2647950" y="0"/>
                </a:moveTo>
                <a:lnTo>
                  <a:pt x="2647950" y="2676126"/>
                </a:lnTo>
                <a:lnTo>
                  <a:pt x="0" y="2676126"/>
                </a:lnTo>
                <a:lnTo>
                  <a:pt x="0" y="1228326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1825229" y="2454593"/>
            <a:ext cx="5493544" cy="3071813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613728" y="5527040"/>
            <a:ext cx="7915275" cy="1085850"/>
          </a:xfrm>
          <a:prstGeom prst="rect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4582" name="文本框 13"/>
          <p:cNvSpPr txBox="1">
            <a:spLocks noChangeArrowheads="1"/>
          </p:cNvSpPr>
          <p:nvPr/>
        </p:nvSpPr>
        <p:spPr bwMode="auto">
          <a:xfrm>
            <a:off x="3160395" y="5862955"/>
            <a:ext cx="282257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s-ES" altLang="zh-CN" sz="2100" b="1">
                <a:latin typeface="Microsoft YaHei" panose="020B0503020204020204" pitchFamily="2" charset="-122"/>
                <a:ea typeface="Microsoft YaHei" panose="020B0503020204020204" pitchFamily="2" charset="-122"/>
              </a:rPr>
              <a:t>Espacios protegidos</a:t>
            </a:r>
          </a:p>
        </p:txBody>
      </p:sp>
      <p:sp>
        <p:nvSpPr>
          <p:cNvPr id="18" name="Copyright Notice"/>
          <p:cNvSpPr/>
          <p:nvPr/>
        </p:nvSpPr>
        <p:spPr bwMode="auto">
          <a:xfrm>
            <a:off x="6375559" y="562451"/>
            <a:ext cx="2322910" cy="278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n-US" sz="1500" b="1" cap="small" dirty="0">
                <a:solidFill>
                  <a:schemeClr val="bg1"/>
                </a:solidFill>
                <a:latin typeface="Microsoft YaHei" panose="020B0503020204020204" pitchFamily="2" charset="-122"/>
                <a:ea typeface="Microsoft YaHei" panose="020B0503020204020204" pitchFamily="2" charset="-122"/>
              </a:rPr>
              <a:t>MEDIO NATURAL</a:t>
            </a:r>
          </a:p>
        </p:txBody>
      </p:sp>
      <p:sp>
        <p:nvSpPr>
          <p:cNvPr id="19" name="矩形 18"/>
          <p:cNvSpPr/>
          <p:nvPr/>
        </p:nvSpPr>
        <p:spPr>
          <a:xfrm>
            <a:off x="5230178" y="37750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1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81" t="8647" b="8655"/>
          <a:stretch>
            <a:fillRect/>
          </a:stretch>
        </p:blipFill>
        <p:spPr>
          <a:xfrm>
            <a:off x="590550" y="1540510"/>
            <a:ext cx="8107680" cy="377698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文本框 2"/>
          <p:cNvSpPr txBox="1"/>
          <p:nvPr/>
        </p:nvSpPr>
        <p:spPr>
          <a:xfrm>
            <a:off x="669925" y="381000"/>
            <a:ext cx="376809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s-E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Carrizales y sotos de Aranjuez (ZEPA)</a:t>
            </a:r>
          </a:p>
          <a:p>
            <a:r>
              <a:rPr lang="es-E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Vegas, Cuestas y Páramos del Sureste de Madrid (LIC)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7275195" y="3446780"/>
            <a:ext cx="1868805" cy="614680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0" name="任意多边形 9"/>
          <p:cNvSpPr/>
          <p:nvPr/>
        </p:nvSpPr>
        <p:spPr>
          <a:xfrm flipH="1">
            <a:off x="5422900" y="2484755"/>
            <a:ext cx="1852295" cy="3329940"/>
          </a:xfrm>
          <a:custGeom>
            <a:avLst/>
            <a:gdLst>
              <a:gd name="connsiteX0" fmla="*/ 2876550 w 2876550"/>
              <a:gd name="connsiteY0" fmla="*/ 0 h 3980010"/>
              <a:gd name="connsiteX1" fmla="*/ 2876550 w 2876550"/>
              <a:gd name="connsiteY1" fmla="*/ 3980010 h 3980010"/>
              <a:gd name="connsiteX2" fmla="*/ 0 w 2876550"/>
              <a:gd name="connsiteY2" fmla="*/ 1906218 h 3980010"/>
              <a:gd name="connsiteX3" fmla="*/ 0 w 2876550"/>
              <a:gd name="connsiteY3" fmla="*/ 1087068 h 39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980010">
                <a:moveTo>
                  <a:pt x="2876550" y="0"/>
                </a:moveTo>
                <a:lnTo>
                  <a:pt x="2876550" y="3980010"/>
                </a:lnTo>
                <a:lnTo>
                  <a:pt x="0" y="1906218"/>
                </a:lnTo>
                <a:lnTo>
                  <a:pt x="0" y="1087068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 flipH="1">
            <a:off x="-38100" y="2360295"/>
            <a:ext cx="5461635" cy="3454400"/>
          </a:xfrm>
          <a:prstGeom prst="rect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4343" name="文本框 13"/>
          <p:cNvSpPr txBox="1">
            <a:spLocks noChangeArrowheads="1"/>
          </p:cNvSpPr>
          <p:nvPr/>
        </p:nvSpPr>
        <p:spPr bwMode="auto">
          <a:xfrm>
            <a:off x="7384891" y="3593227"/>
            <a:ext cx="1649016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s-ES" altLang="zh-CN" sz="1500" b="1">
                <a:latin typeface="Microsoft YaHei" panose="020B0503020204020204" pitchFamily="2" charset="-122"/>
                <a:ea typeface="Microsoft YaHei" panose="020B0503020204020204" pitchFamily="2" charset="-122"/>
              </a:rPr>
              <a:t>Climatología</a:t>
            </a:r>
          </a:p>
        </p:txBody>
      </p:sp>
      <p:sp>
        <p:nvSpPr>
          <p:cNvPr id="17" name="矩形 16"/>
          <p:cNvSpPr/>
          <p:nvPr/>
        </p:nvSpPr>
        <p:spPr>
          <a:xfrm>
            <a:off x="5243513" y="36480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1</a:t>
            </a:r>
          </a:p>
        </p:txBody>
      </p:sp>
      <p:sp>
        <p:nvSpPr>
          <p:cNvPr id="14" name="Copyright Notice"/>
          <p:cNvSpPr/>
          <p:nvPr/>
        </p:nvSpPr>
        <p:spPr bwMode="auto">
          <a:xfrm>
            <a:off x="6232684" y="589121"/>
            <a:ext cx="2322910" cy="278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cap="small" dirty="0" smtClean="0">
                <a:solidFill>
                  <a:schemeClr val="bg1"/>
                </a:solidFill>
                <a:latin typeface="Microsoft YaHei" panose="020B0503020204020204" pitchFamily="2" charset="-122"/>
                <a:ea typeface="Microsoft YaHei" panose="020B0503020204020204" pitchFamily="2" charset="-122"/>
              </a:rPr>
              <a:t>MEDIO NATURAL</a:t>
            </a:r>
            <a:endParaRPr lang="es-ES" sz="1500" b="1" cap="small" dirty="0">
              <a:solidFill>
                <a:schemeClr val="bg1"/>
              </a:solidFill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181" t="8647" b="8655"/>
          <a:stretch>
            <a:fillRect/>
          </a:stretch>
        </p:blipFill>
        <p:spPr>
          <a:xfrm>
            <a:off x="53975" y="2495550"/>
            <a:ext cx="6573520" cy="31051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10699" t="17345" r="36164" b="13578"/>
          <a:stretch>
            <a:fillRect/>
          </a:stretch>
        </p:blipFill>
        <p:spPr>
          <a:xfrm>
            <a:off x="210185" y="227330"/>
            <a:ext cx="3740150" cy="273367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文本框 4"/>
          <p:cNvSpPr txBox="1"/>
          <p:nvPr/>
        </p:nvSpPr>
        <p:spPr>
          <a:xfrm>
            <a:off x="4018915" y="1842135"/>
            <a:ext cx="2779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Villaconejos en 2016</a:t>
            </a:r>
          </a:p>
        </p:txBody>
      </p:sp>
      <p:pic>
        <p:nvPicPr>
          <p:cNvPr id="6" name="图片 5" descr="Logo_UC3M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575" y="5507355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552" t="9358" r="-371" b="8699"/>
          <a:stretch>
            <a:fillRect/>
          </a:stretch>
        </p:blipFill>
        <p:spPr>
          <a:xfrm>
            <a:off x="170180" y="1845945"/>
            <a:ext cx="8804275" cy="406463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366" name="文本框 13"/>
          <p:cNvSpPr txBox="1">
            <a:spLocks noChangeArrowheads="1"/>
          </p:cNvSpPr>
          <p:nvPr/>
        </p:nvSpPr>
        <p:spPr bwMode="auto">
          <a:xfrm>
            <a:off x="316230" y="1142365"/>
            <a:ext cx="207899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s-ES" altLang="zh-CN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YaHei" panose="020B0503020204020204" pitchFamily="2" charset="-122"/>
                <a:ea typeface="Microsoft YaHei" panose="020B0503020204020204" pitchFamily="2" charset="-122"/>
              </a:rPr>
              <a:t>Hidrografía</a:t>
            </a:r>
          </a:p>
        </p:txBody>
      </p:sp>
      <p:sp>
        <p:nvSpPr>
          <p:cNvPr id="14" name="Copyright Notice"/>
          <p:cNvSpPr/>
          <p:nvPr/>
        </p:nvSpPr>
        <p:spPr bwMode="auto">
          <a:xfrm>
            <a:off x="6232684" y="589121"/>
            <a:ext cx="2322910" cy="278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cap="small" dirty="0" smtClean="0">
                <a:solidFill>
                  <a:schemeClr val="bg1"/>
                </a:solidFill>
                <a:latin typeface="Microsoft YaHei" panose="020B0503020204020204" pitchFamily="2" charset="-122"/>
                <a:ea typeface="Microsoft YaHei" panose="020B0503020204020204" pitchFamily="2" charset="-122"/>
              </a:rPr>
              <a:t>MEDIO NATURAL</a:t>
            </a:r>
            <a:endParaRPr lang="es-ES" sz="1500" b="1" cap="small" dirty="0">
              <a:solidFill>
                <a:schemeClr val="bg1"/>
              </a:solidFill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43513" y="3914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1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39570" y="2645410"/>
            <a:ext cx="3521075" cy="368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s-E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Cuenca hidrográfica del Tajo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972050"/>
            <a:ext cx="9144000" cy="1028700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8" name="矩形 17"/>
          <p:cNvSpPr/>
          <p:nvPr/>
        </p:nvSpPr>
        <p:spPr>
          <a:xfrm>
            <a:off x="0" y="2414588"/>
            <a:ext cx="9144000" cy="2557463"/>
          </a:xfrm>
          <a:custGeom>
            <a:avLst/>
            <a:gdLst>
              <a:gd name="connsiteX0" fmla="*/ 0 w 12192000"/>
              <a:gd name="connsiteY0" fmla="*/ 0 h 3390900"/>
              <a:gd name="connsiteX1" fmla="*/ 12192000 w 12192000"/>
              <a:gd name="connsiteY1" fmla="*/ 0 h 3390900"/>
              <a:gd name="connsiteX2" fmla="*/ 12192000 w 12192000"/>
              <a:gd name="connsiteY2" fmla="*/ 3390900 h 3390900"/>
              <a:gd name="connsiteX3" fmla="*/ 0 w 12192000"/>
              <a:gd name="connsiteY3" fmla="*/ 3390900 h 3390900"/>
              <a:gd name="connsiteX4" fmla="*/ 0 w 12192000"/>
              <a:gd name="connsiteY4" fmla="*/ 0 h 3390900"/>
              <a:gd name="connsiteX0-1" fmla="*/ 2324100 w 12192000"/>
              <a:gd name="connsiteY0-2" fmla="*/ 0 h 3409950"/>
              <a:gd name="connsiteX1-3" fmla="*/ 12192000 w 12192000"/>
              <a:gd name="connsiteY1-4" fmla="*/ 19050 h 3409950"/>
              <a:gd name="connsiteX2-5" fmla="*/ 12192000 w 12192000"/>
              <a:gd name="connsiteY2-6" fmla="*/ 3409950 h 3409950"/>
              <a:gd name="connsiteX3-7" fmla="*/ 0 w 12192000"/>
              <a:gd name="connsiteY3-8" fmla="*/ 3409950 h 3409950"/>
              <a:gd name="connsiteX4-9" fmla="*/ 2324100 w 12192000"/>
              <a:gd name="connsiteY4-10" fmla="*/ 0 h 3409950"/>
              <a:gd name="connsiteX0-11" fmla="*/ 2324100 w 12192000"/>
              <a:gd name="connsiteY0-12" fmla="*/ 0 h 3409950"/>
              <a:gd name="connsiteX1-13" fmla="*/ 9391650 w 12192000"/>
              <a:gd name="connsiteY1-14" fmla="*/ 0 h 3409950"/>
              <a:gd name="connsiteX2-15" fmla="*/ 12192000 w 12192000"/>
              <a:gd name="connsiteY2-16" fmla="*/ 3409950 h 3409950"/>
              <a:gd name="connsiteX3-17" fmla="*/ 0 w 12192000"/>
              <a:gd name="connsiteY3-18" fmla="*/ 3409950 h 3409950"/>
              <a:gd name="connsiteX4-19" fmla="*/ 2324100 w 12192000"/>
              <a:gd name="connsiteY4-20" fmla="*/ 0 h 3409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3409950">
                <a:moveTo>
                  <a:pt x="2324100" y="0"/>
                </a:moveTo>
                <a:lnTo>
                  <a:pt x="9391650" y="0"/>
                </a:lnTo>
                <a:lnTo>
                  <a:pt x="12192000" y="3409950"/>
                </a:lnTo>
                <a:lnTo>
                  <a:pt x="0" y="3409950"/>
                </a:lnTo>
                <a:lnTo>
                  <a:pt x="232410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6" name="矩形 15"/>
          <p:cNvSpPr/>
          <p:nvPr/>
        </p:nvSpPr>
        <p:spPr>
          <a:xfrm>
            <a:off x="5283518" y="444183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1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-371" t="9150" b="6685"/>
          <a:stretch>
            <a:fillRect/>
          </a:stretch>
        </p:blipFill>
        <p:spPr>
          <a:xfrm>
            <a:off x="768985" y="1461770"/>
            <a:ext cx="7447280" cy="351091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Copyright Notice"/>
          <p:cNvSpPr/>
          <p:nvPr/>
        </p:nvSpPr>
        <p:spPr bwMode="auto">
          <a:xfrm>
            <a:off x="6232684" y="589121"/>
            <a:ext cx="2322910" cy="278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cap="small" dirty="0" smtClean="0">
                <a:solidFill>
                  <a:schemeClr val="bg1"/>
                </a:solidFill>
                <a:latin typeface="Microsoft YaHei" panose="020B0503020204020204" pitchFamily="2" charset="-122"/>
                <a:ea typeface="Microsoft YaHei" panose="020B0503020204020204" pitchFamily="2" charset="-122"/>
              </a:rPr>
              <a:t>MEDIO NATURAL</a:t>
            </a:r>
            <a:endParaRPr lang="es-ES" sz="1500" b="1" cap="small" dirty="0">
              <a:solidFill>
                <a:schemeClr val="bg1"/>
              </a:solidFill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sp>
        <p:nvSpPr>
          <p:cNvPr id="15366" name="文本框 13"/>
          <p:cNvSpPr txBox="1">
            <a:spLocks noChangeArrowheads="1"/>
          </p:cNvSpPr>
          <p:nvPr/>
        </p:nvSpPr>
        <p:spPr bwMode="auto">
          <a:xfrm>
            <a:off x="4152265" y="5325745"/>
            <a:ext cx="113157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s-ES" altLang="zh-CN" sz="1500" b="1">
                <a:latin typeface="Microsoft YaHei" panose="020B0503020204020204" pitchFamily="2" charset="-122"/>
                <a:ea typeface="Microsoft YaHei" panose="020B0503020204020204" pitchFamily="2" charset="-122"/>
              </a:rPr>
              <a:t>Fauna</a:t>
            </a:r>
          </a:p>
        </p:txBody>
      </p:sp>
      <p:pic>
        <p:nvPicPr>
          <p:cNvPr id="3" name="图片 2" descr="F130_Dibujo_0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7158355" y="3119755"/>
            <a:ext cx="1632585" cy="1148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 descr="F143_Dibujo_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525" y="4405630"/>
            <a:ext cx="1764665" cy="1242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 descr="imag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45" y="4533900"/>
            <a:ext cx="1822450" cy="1212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 descr="melmel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925" y="5647690"/>
            <a:ext cx="2212340" cy="1101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erizo-africano-fauna-vet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340860" y="5647690"/>
            <a:ext cx="2025015" cy="1139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Upupa cutrop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045" y="444500"/>
            <a:ext cx="1126490" cy="14725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 descr="11 ba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1125" y="1323975"/>
            <a:ext cx="1249045" cy="1236980"/>
          </a:xfrm>
          <a:prstGeom prst="rect">
            <a:avLst/>
          </a:prstGeom>
        </p:spPr>
      </p:pic>
      <p:pic>
        <p:nvPicPr>
          <p:cNvPr id="12" name="图片 11" descr="144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2435" y="176530"/>
            <a:ext cx="1285240" cy="1285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Logo_UC3M.sv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5905" y="5627370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000183" y="1857614"/>
            <a:ext cx="5129213" cy="1585913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4000500" y="1225312"/>
            <a:ext cx="614363" cy="2371725"/>
          </a:xfrm>
          <a:custGeom>
            <a:avLst/>
            <a:gdLst>
              <a:gd name="connsiteX0" fmla="*/ 0 w 6153150"/>
              <a:gd name="connsiteY0" fmla="*/ 0 h 2114550"/>
              <a:gd name="connsiteX1" fmla="*/ 6153150 w 6153150"/>
              <a:gd name="connsiteY1" fmla="*/ 0 h 2114550"/>
              <a:gd name="connsiteX2" fmla="*/ 6153150 w 6153150"/>
              <a:gd name="connsiteY2" fmla="*/ 2114550 h 2114550"/>
              <a:gd name="connsiteX3" fmla="*/ 0 w 6153150"/>
              <a:gd name="connsiteY3" fmla="*/ 2114550 h 2114550"/>
              <a:gd name="connsiteX4" fmla="*/ 0 w 6153150"/>
              <a:gd name="connsiteY4" fmla="*/ 0 h 2114550"/>
              <a:gd name="connsiteX0-1" fmla="*/ 0 w 6153150"/>
              <a:gd name="connsiteY0-2" fmla="*/ 0 h 3162300"/>
              <a:gd name="connsiteX1-3" fmla="*/ 6153150 w 6153150"/>
              <a:gd name="connsiteY1-4" fmla="*/ 0 h 3162300"/>
              <a:gd name="connsiteX2-5" fmla="*/ 6153150 w 6153150"/>
              <a:gd name="connsiteY2-6" fmla="*/ 2114550 h 3162300"/>
              <a:gd name="connsiteX3-7" fmla="*/ 5353050 w 6153150"/>
              <a:gd name="connsiteY3-8" fmla="*/ 3162300 h 3162300"/>
              <a:gd name="connsiteX4-9" fmla="*/ 0 w 6153150"/>
              <a:gd name="connsiteY4-10" fmla="*/ 0 h 3162300"/>
              <a:gd name="connsiteX0-11" fmla="*/ 0 w 819150"/>
              <a:gd name="connsiteY0-12" fmla="*/ 533400 h 3162300"/>
              <a:gd name="connsiteX1-13" fmla="*/ 819150 w 819150"/>
              <a:gd name="connsiteY1-14" fmla="*/ 0 h 3162300"/>
              <a:gd name="connsiteX2-15" fmla="*/ 819150 w 819150"/>
              <a:gd name="connsiteY2-16" fmla="*/ 2114550 h 3162300"/>
              <a:gd name="connsiteX3-17" fmla="*/ 19050 w 819150"/>
              <a:gd name="connsiteY3-18" fmla="*/ 3162300 h 3162300"/>
              <a:gd name="connsiteX4-19" fmla="*/ 0 w 819150"/>
              <a:gd name="connsiteY4-20" fmla="*/ 533400 h 3162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19150" h="3162300">
                <a:moveTo>
                  <a:pt x="0" y="533400"/>
                </a:moveTo>
                <a:lnTo>
                  <a:pt x="819150" y="0"/>
                </a:lnTo>
                <a:lnTo>
                  <a:pt x="819150" y="2114550"/>
                </a:lnTo>
                <a:lnTo>
                  <a:pt x="19050" y="3162300"/>
                </a:lnTo>
                <a:lnTo>
                  <a:pt x="0" y="53340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0" y="1225312"/>
            <a:ext cx="4614863" cy="1585913"/>
          </a:xfrm>
          <a:prstGeom prst="rect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2542" name="矩形 1"/>
          <p:cNvSpPr>
            <a:spLocks noChangeArrowheads="1"/>
          </p:cNvSpPr>
          <p:nvPr/>
        </p:nvSpPr>
        <p:spPr bwMode="auto">
          <a:xfrm>
            <a:off x="170180" y="2903220"/>
            <a:ext cx="3823335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zh-CN" sz="1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YaHei" panose="020B0503020204020204" pitchFamily="2" charset="-122"/>
                <a:ea typeface="Microsoft YaHei" panose="020B0503020204020204" pitchFamily="2" charset="-122"/>
              </a:rPr>
              <a:t>PAISAJE</a:t>
            </a:r>
          </a:p>
        </p:txBody>
      </p:sp>
      <p:sp>
        <p:nvSpPr>
          <p:cNvPr id="18" name="矩形 17"/>
          <p:cNvSpPr/>
          <p:nvPr/>
        </p:nvSpPr>
        <p:spPr>
          <a:xfrm>
            <a:off x="5216843" y="391478"/>
            <a:ext cx="585788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zh-CN" sz="5400" dirty="0"/>
              <a:t>1</a:t>
            </a:r>
          </a:p>
        </p:txBody>
      </p:sp>
      <p:sp>
        <p:nvSpPr>
          <p:cNvPr id="14" name="Copyright Notice"/>
          <p:cNvSpPr/>
          <p:nvPr/>
        </p:nvSpPr>
        <p:spPr bwMode="auto">
          <a:xfrm>
            <a:off x="6232684" y="589121"/>
            <a:ext cx="2322910" cy="278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cap="small" dirty="0" smtClean="0">
                <a:solidFill>
                  <a:schemeClr val="bg1"/>
                </a:solidFill>
                <a:latin typeface="Microsoft YaHei" panose="020B0503020204020204" pitchFamily="2" charset="-122"/>
                <a:ea typeface="Microsoft YaHei" panose="020B0503020204020204" pitchFamily="2" charset="-122"/>
              </a:rPr>
              <a:t>MEDIO NATURAL</a:t>
            </a:r>
            <a:endParaRPr lang="es-ES" sz="1500" b="1" cap="small" dirty="0">
              <a:solidFill>
                <a:schemeClr val="bg1"/>
              </a:solidFill>
              <a:latin typeface="Microsoft YaHei" panose="020B0503020204020204" pitchFamily="2" charset="-122"/>
              <a:ea typeface="Microsoft YaHei" panose="020B0503020204020204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81" t="8534" b="5704"/>
          <a:stretch>
            <a:fillRect/>
          </a:stretch>
        </p:blipFill>
        <p:spPr>
          <a:xfrm>
            <a:off x="1176020" y="3711575"/>
            <a:ext cx="5928995" cy="286448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755" y="1464945"/>
            <a:ext cx="2846705" cy="213233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80" y="478790"/>
            <a:ext cx="2549525" cy="169989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140" y="1039495"/>
            <a:ext cx="2618740" cy="17430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setag"/>
  <p:tag name="KSO_WM_TEMPLATE_INDEX" val="2016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431"/>
  <p:tag name="KSO_WM_UNIT_TYPE" val="m_h_f"/>
  <p:tag name="KSO_WM_UNIT_INDEX" val="1_1_1"/>
  <p:tag name="KSO_WM_UNIT_ID" val="259*m_h_f*1_1_1"/>
  <p:tag name="KSO_WM_UNIT_CLEAR" val="1"/>
  <p:tag name="KSO_WM_UNIT_LAYERLEVEL" val="1_1_1"/>
  <p:tag name="KSO_WM_UNIT_VALUE" val="38"/>
  <p:tag name="KSO_WM_UNIT_HIGHLIGHT" val="0"/>
  <p:tag name="KSO_WM_UNIT_COMPATIBLE" val="0"/>
  <p:tag name="KSO_WM_UNIT_PRESET_TEXT" val="LOREM IPSUM DOLOR SIT AMET, CONSECTETUR ADIPISICING ELIT, SED"/>
  <p:tag name="KSO_WM_BEAUTIFY_FLAG" val="#wm#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431"/>
  <p:tag name="KSO_WM_UNIT_TYPE" val="m_h_f"/>
  <p:tag name="KSO_WM_UNIT_INDEX" val="1_4_1"/>
  <p:tag name="KSO_WM_UNIT_ID" val="259*m_h_f*1_4_1"/>
  <p:tag name="KSO_WM_UNIT_CLEAR" val="1"/>
  <p:tag name="KSO_WM_UNIT_LAYERLEVEL" val="1_1_1"/>
  <p:tag name="KSO_WM_UNIT_VALUE" val="38"/>
  <p:tag name="KSO_WM_UNIT_HIGHLIGHT" val="0"/>
  <p:tag name="KSO_WM_UNIT_COMPATIBLE" val="0"/>
  <p:tag name="KSO_WM_UNIT_PRESET_TEXT" val="LOREM IPSUM DOLOR SIT AMET, CONSECTETUR ADIPISICING ELIT, SED"/>
  <p:tag name="KSO_WM_BEAUTIFY_FLAG" val="#wm#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7"/>
  <p:tag name="KSO_WM_SLIDE_INDEX" val="7"/>
  <p:tag name="KSO_WM_SLIDE_ITEM_CNT" val="0"/>
  <p:tag name="KSO_WM_SLIDE_TYPE" val="sectionTitle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9"/>
  <p:tag name="KSO_WM_SLIDE_INDEX" val="9"/>
  <p:tag name="KSO_WM_SLIDE_ITEM_CNT" val="0"/>
  <p:tag name="KSO_WM_SLIDE_TYPE" val="text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31"/>
  <p:tag name="KSO_WM_SLIDE_INDEX" val="31"/>
  <p:tag name="KSO_WM_SLIDE_ITEM_CNT" val="0"/>
  <p:tag name="KSO_WM_SLIDE_TYPE" val="text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17"/>
  <p:tag name="KSO_WM_SLIDE_INDEX" val="17"/>
  <p:tag name="KSO_WM_SLIDE_ITEM_CNT" val="0"/>
  <p:tag name="KSO_WM_SLIDE_TYPE" val="text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13"/>
  <p:tag name="KSO_WM_SLIDE_INDEX" val="13"/>
  <p:tag name="KSO_WM_SLIDE_ITEM_CNT" val="0"/>
  <p:tag name="KSO_WM_SLIDE_TYPE" val="text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25"/>
  <p:tag name="KSO_WM_SLIDE_INDEX" val="25"/>
  <p:tag name="KSO_WM_SLIDE_ITEM_CNT" val="0"/>
  <p:tag name="KSO_WM_SLIDE_TYPE" val="text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7"/>
  <p:tag name="KSO_WM_SLIDE_INDEX" val="7"/>
  <p:tag name="KSO_WM_SLIDE_ITEM_CNT" val="0"/>
  <p:tag name="KSO_WM_SLIDE_TYPE" val="sectionTitle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7"/>
  <p:tag name="KSO_WM_SLIDE_INDEX" val="7"/>
  <p:tag name="KSO_WM_SLIDE_ITEM_CNT" val="0"/>
  <p:tag name="KSO_WM_SLIDE_TYPE" val="sectionTitle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setag"/>
  <p:tag name="KSO_WM_TEMPLATE_INDEX" val="2016438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23"/>
  <p:tag name="KSO_WM_SLIDE_INDEX" val="23"/>
  <p:tag name="KSO_WM_SLIDE_ITEM_CNT" val="0"/>
  <p:tag name="KSO_WM_SLIDE_TYPE" val="text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19"/>
  <p:tag name="KSO_WM_SLIDE_INDEX" val="19"/>
  <p:tag name="KSO_WM_SLIDE_ITEM_CNT" val="0"/>
  <p:tag name="KSO_WM_SLIDE_TYPE" val="text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18"/>
  <p:tag name="KSO_WM_SLIDE_INDEX" val="18"/>
  <p:tag name="KSO_WM_SLIDE_ITEM_CNT" val="0"/>
  <p:tag name="KSO_WM_SLIDE_TYPE" val="text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32"/>
  <p:tag name="KSO_WM_SLIDE_INDEX" val="32"/>
  <p:tag name="KSO_WM_SLIDE_ITEM_CNT" val="0"/>
  <p:tag name="KSO_WM_SLIDE_TYPE" val="endPage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TEMPLATE_THUMBS_INDEX" val="1、4、6、7、8、16、19、21、22、25、31、32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TEMPLATE_THUMBS_INDEX" val="1、4、6、7、8、16、19、21、22、25、31、32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setag"/>
  <p:tag name="KSO_WM_TEMPLATE_INDEX" val="201636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setag"/>
  <p:tag name="KSO_WM_TEMPLATE_INDEX" val="201636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TEMPLATE_THUMBS_INDEX" val="1、4、6、7、8、16、19、21、22、25、31、32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4389"/>
  <p:tag name="KSO_WM_TAG_VERSION" val="1.0"/>
  <p:tag name="KSO_WM_SLIDE_ID" val="basetag20164389_1"/>
  <p:tag name="KSO_WM_SLIDE_INDEX" val="1"/>
  <p:tag name="KSO_WM_SLIDE_ITEM_CNT" val="0"/>
  <p:tag name="KSO_WM_SLIDE_TYPE" val="title"/>
  <p:tag name="KSO_WM_TEMPLATE_THUMBS_INDEX" val="1、4、6、7、8、16、19、21、22、25、31、32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6"/>
  <p:tag name="KSO_WM_SLIDE_INDEX" val="6"/>
  <p:tag name="KSO_WM_SLIDE_ITEM_CNT" val="0"/>
  <p:tag name="KSO_WM_SLIDE_TYPE" val="contents"/>
  <p:tag name="KSO_WM_BEAUTIFY_FLAG" val="#wm#"/>
</p:tagLst>
</file>

<file path=ppt/theme/theme1.xml><?xml version="1.0" encoding="utf-8"?>
<a:theme xmlns:a="http://schemas.openxmlformats.org/drawingml/2006/main" name="Diseño predeterminad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807</Words>
  <Application>Microsoft Office PowerPoint</Application>
  <PresentationFormat>Presentación en pantalla (4:3)</PresentationFormat>
  <Paragraphs>185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Diseño predeterminado</vt:lpstr>
      <vt:lpstr>默认设计模板</vt:lpstr>
      <vt:lpstr>1_Office 主题</vt:lpstr>
      <vt:lpstr>2_Office 主题</vt:lpstr>
      <vt:lpstr>PLANIFICACIÓN TERRITORIA Y TURÍSTICA I</vt:lpstr>
      <vt:lpstr>Presentación de PowerPoint</vt:lpstr>
      <vt:lpstr>MEDIO NATURAL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CARACTERÍSTICAS HISTÓRICAS  </vt:lpstr>
      <vt:lpstr>Presentación de PowerPoint</vt:lpstr>
      <vt:lpstr>Presentación de PowerPoint</vt:lpstr>
      <vt:lpstr>Presentación de PowerPoint</vt:lpstr>
      <vt:lpstr>3.1 CARACTERÍSTICAS SOCIO-ECONÓMICAS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3.2 ESTRUCTURA ECONÓMICA MUNICIPAL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MCruz</cp:lastModifiedBy>
  <cp:revision>602</cp:revision>
  <dcterms:created xsi:type="dcterms:W3CDTF">2010-05-23T14:28:00Z</dcterms:created>
  <dcterms:modified xsi:type="dcterms:W3CDTF">2017-10-11T05:07:08Z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