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7" r:id="rId3"/>
    <p:sldId id="297" r:id="rId4"/>
    <p:sldId id="259" r:id="rId6"/>
    <p:sldId id="258" r:id="rId7"/>
    <p:sldId id="269" r:id="rId8"/>
    <p:sldId id="260" r:id="rId9"/>
    <p:sldId id="270" r:id="rId10"/>
    <p:sldId id="261" r:id="rId11"/>
    <p:sldId id="271" r:id="rId12"/>
    <p:sldId id="289" r:id="rId13"/>
    <p:sldId id="290" r:id="rId14"/>
    <p:sldId id="291" r:id="rId15"/>
    <p:sldId id="292" r:id="rId16"/>
    <p:sldId id="293" r:id="rId17"/>
    <p:sldId id="294" r:id="rId18"/>
    <p:sldId id="265" r:id="rId19"/>
    <p:sldId id="275" r:id="rId20"/>
    <p:sldId id="266" r:id="rId21"/>
    <p:sldId id="276" r:id="rId22"/>
    <p:sldId id="267" r:id="rId23"/>
    <p:sldId id="277" r:id="rId24"/>
    <p:sldId id="268" r:id="rId25"/>
    <p:sldId id="278" r:id="rId26"/>
    <p:sldId id="296" r:id="rId27"/>
    <p:sldId id="279" r:id="rId28"/>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0" d="100"/>
          <a:sy n="160" d="100"/>
        </p:scale>
        <p:origin x="-26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42875" y="768350"/>
            <a:ext cx="6818313"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710407" y="4861441"/>
            <a:ext cx="5683250" cy="4605576"/>
          </a:xfrm>
          <a:prstGeom prst="rect">
            <a:avLst/>
          </a:prstGeom>
        </p:spPr>
        <p:txBody>
          <a:bodyPr wrap="square" lIns="99059" tIns="99059" rIns="99059" bIns="99059" anchor="t" anchorCtr="0">
            <a:noAutofit/>
          </a:bodyPr>
          <a:lstStyl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AA6807-8883-425D-8E98-FF7FADBBC05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4"/>
          <p:cNvSpPr>
            <a:spLocks noChangeArrowheads="1"/>
          </p:cNvSpPr>
          <p:nvPr/>
        </p:nvSpPr>
        <p:spPr bwMode="auto">
          <a:xfrm>
            <a:off x="0" y="0"/>
            <a:ext cx="1162050" cy="6858000"/>
          </a:xfrm>
          <a:prstGeom prst="rect">
            <a:avLst/>
          </a:prstGeom>
          <a:solidFill>
            <a:srgbClr val="148CB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 name="任意多边形 30"/>
          <p:cNvSpPr>
            <a:spLocks noChangeArrowheads="1"/>
          </p:cNvSpPr>
          <p:nvPr/>
        </p:nvSpPr>
        <p:spPr bwMode="auto">
          <a:xfrm>
            <a:off x="1160463" y="0"/>
            <a:ext cx="1163637" cy="6858000"/>
          </a:xfrm>
          <a:custGeom>
            <a:avLst/>
            <a:gdLst>
              <a:gd name="T0" fmla="*/ 0 w 1162754"/>
              <a:gd name="T1" fmla="*/ 0 h 6858000"/>
              <a:gd name="T2" fmla="*/ 1162754 w 1162754"/>
              <a:gd name="T3" fmla="*/ 0 h 6858000"/>
              <a:gd name="T4" fmla="*/ 1162754 w 1162754"/>
              <a:gd name="T5" fmla="*/ 2553053 h 6858000"/>
              <a:gd name="T6" fmla="*/ 1108498 w 1162754"/>
              <a:gd name="T7" fmla="*/ 2625608 h 6858000"/>
              <a:gd name="T8" fmla="*/ 863096 w 1162754"/>
              <a:gd name="T9" fmla="*/ 3429000 h 6858000"/>
              <a:gd name="T10" fmla="*/ 1108498 w 1162754"/>
              <a:gd name="T11" fmla="*/ 4232393 h 6858000"/>
              <a:gd name="T12" fmla="*/ 1162754 w 1162754"/>
              <a:gd name="T13" fmla="*/ 4304948 h 6858000"/>
              <a:gd name="T14" fmla="*/ 1162754 w 1162754"/>
              <a:gd name="T15" fmla="*/ 6858000 h 6858000"/>
              <a:gd name="T16" fmla="*/ 0 w 1162754"/>
              <a:gd name="T17" fmla="*/ 6858000 h 6858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2754"/>
              <a:gd name="T28" fmla="*/ 0 h 6858000"/>
              <a:gd name="T29" fmla="*/ 1162754 w 1162754"/>
              <a:gd name="T30" fmla="*/ 6858000 h 6858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2754" h="6858000">
                <a:moveTo>
                  <a:pt x="0" y="0"/>
                </a:moveTo>
                <a:lnTo>
                  <a:pt x="1162754" y="0"/>
                </a:lnTo>
                <a:lnTo>
                  <a:pt x="1162754" y="2553053"/>
                </a:lnTo>
                <a:lnTo>
                  <a:pt x="1108498" y="2625608"/>
                </a:lnTo>
                <a:cubicBezTo>
                  <a:pt x="953564" y="2854941"/>
                  <a:pt x="863096" y="3131405"/>
                  <a:pt x="863096" y="3429000"/>
                </a:cubicBezTo>
                <a:cubicBezTo>
                  <a:pt x="863096" y="3726595"/>
                  <a:pt x="953564" y="4003060"/>
                  <a:pt x="1108498" y="4232393"/>
                </a:cubicBezTo>
                <a:lnTo>
                  <a:pt x="1162754" y="4304948"/>
                </a:lnTo>
                <a:lnTo>
                  <a:pt x="1162754" y="6858000"/>
                </a:lnTo>
                <a:lnTo>
                  <a:pt x="0" y="6858000"/>
                </a:lnTo>
                <a:close/>
              </a:path>
            </a:pathLst>
          </a:custGeom>
          <a:solidFill>
            <a:srgbClr val="00A0A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 name="任意多边形 24"/>
          <p:cNvSpPr>
            <a:spLocks noChangeArrowheads="1"/>
          </p:cNvSpPr>
          <p:nvPr/>
        </p:nvSpPr>
        <p:spPr bwMode="auto">
          <a:xfrm>
            <a:off x="2320925" y="0"/>
            <a:ext cx="1162050" cy="6858000"/>
          </a:xfrm>
          <a:custGeom>
            <a:avLst/>
            <a:gdLst>
              <a:gd name="T0" fmla="*/ 0 w 1162754"/>
              <a:gd name="T1" fmla="*/ 4300721 h 6858000"/>
              <a:gd name="T2" fmla="*/ 31624 w 1162754"/>
              <a:gd name="T3" fmla="*/ 4343011 h 6858000"/>
              <a:gd name="T4" fmla="*/ 1140417 w 1162754"/>
              <a:gd name="T5" fmla="*/ 4865914 h 6858000"/>
              <a:gd name="T6" fmla="*/ 1162754 w 1162754"/>
              <a:gd name="T7" fmla="*/ 4863662 h 6858000"/>
              <a:gd name="T8" fmla="*/ 1162754 w 1162754"/>
              <a:gd name="T9" fmla="*/ 6858000 h 6858000"/>
              <a:gd name="T10" fmla="*/ 0 w 1162754"/>
              <a:gd name="T11" fmla="*/ 6858000 h 6858000"/>
              <a:gd name="T12" fmla="*/ 0 w 1162754"/>
              <a:gd name="T13" fmla="*/ 0 h 6858000"/>
              <a:gd name="T14" fmla="*/ 1162754 w 1162754"/>
              <a:gd name="T15" fmla="*/ 0 h 6858000"/>
              <a:gd name="T16" fmla="*/ 1162754 w 1162754"/>
              <a:gd name="T17" fmla="*/ 1994338 h 6858000"/>
              <a:gd name="T18" fmla="*/ 1140417 w 1162754"/>
              <a:gd name="T19" fmla="*/ 1992086 h 6858000"/>
              <a:gd name="T20" fmla="*/ 31624 w 1162754"/>
              <a:gd name="T21" fmla="*/ 2514989 h 6858000"/>
              <a:gd name="T22" fmla="*/ 0 w 1162754"/>
              <a:gd name="T23" fmla="*/ 2557280 h 6858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2754"/>
              <a:gd name="T37" fmla="*/ 0 h 6858000"/>
              <a:gd name="T38" fmla="*/ 1162754 w 1162754"/>
              <a:gd name="T39" fmla="*/ 6858000 h 6858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2754" h="6858000">
                <a:moveTo>
                  <a:pt x="0" y="4300721"/>
                </a:moveTo>
                <a:lnTo>
                  <a:pt x="31624" y="4343011"/>
                </a:lnTo>
                <a:cubicBezTo>
                  <a:pt x="295175" y="4662361"/>
                  <a:pt x="694025" y="4865914"/>
                  <a:pt x="1140417" y="4865914"/>
                </a:cubicBezTo>
                <a:lnTo>
                  <a:pt x="1162754" y="4863662"/>
                </a:lnTo>
                <a:lnTo>
                  <a:pt x="1162754" y="6858000"/>
                </a:lnTo>
                <a:lnTo>
                  <a:pt x="0" y="6858000"/>
                </a:lnTo>
                <a:close/>
                <a:moveTo>
                  <a:pt x="0" y="0"/>
                </a:moveTo>
                <a:lnTo>
                  <a:pt x="1162754" y="0"/>
                </a:lnTo>
                <a:lnTo>
                  <a:pt x="1162754" y="1994338"/>
                </a:lnTo>
                <a:lnTo>
                  <a:pt x="1140417" y="1992086"/>
                </a:lnTo>
                <a:cubicBezTo>
                  <a:pt x="694025" y="1992086"/>
                  <a:pt x="295175" y="2195639"/>
                  <a:pt x="31624" y="2514989"/>
                </a:cubicBezTo>
                <a:lnTo>
                  <a:pt x="0" y="2557280"/>
                </a:lnTo>
                <a:close/>
              </a:path>
            </a:pathLst>
          </a:custGeom>
          <a:solidFill>
            <a:srgbClr val="F0AF4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 name="任意多边形 22"/>
          <p:cNvSpPr>
            <a:spLocks noChangeArrowheads="1"/>
          </p:cNvSpPr>
          <p:nvPr/>
        </p:nvSpPr>
        <p:spPr bwMode="auto">
          <a:xfrm>
            <a:off x="3475038" y="0"/>
            <a:ext cx="1162050" cy="6858000"/>
          </a:xfrm>
          <a:custGeom>
            <a:avLst/>
            <a:gdLst>
              <a:gd name="T0" fmla="*/ 1162754 w 1162754"/>
              <a:gd name="T1" fmla="*/ 4252655 h 6858000"/>
              <a:gd name="T2" fmla="*/ 1162754 w 1162754"/>
              <a:gd name="T3" fmla="*/ 6858000 h 6858000"/>
              <a:gd name="T4" fmla="*/ 0 w 1162754"/>
              <a:gd name="T5" fmla="*/ 6858000 h 6858000"/>
              <a:gd name="T6" fmla="*/ 0 w 1162754"/>
              <a:gd name="T7" fmla="*/ 4864543 h 6858000"/>
              <a:gd name="T8" fmla="*/ 275983 w 1162754"/>
              <a:gd name="T9" fmla="*/ 4836721 h 6858000"/>
              <a:gd name="T10" fmla="*/ 1095187 w 1162754"/>
              <a:gd name="T11" fmla="*/ 4343011 h 6858000"/>
              <a:gd name="T12" fmla="*/ 0 w 1162754"/>
              <a:gd name="T13" fmla="*/ 0 h 6858000"/>
              <a:gd name="T14" fmla="*/ 1162754 w 1162754"/>
              <a:gd name="T15" fmla="*/ 0 h 6858000"/>
              <a:gd name="T16" fmla="*/ 1162754 w 1162754"/>
              <a:gd name="T17" fmla="*/ 2605346 h 6858000"/>
              <a:gd name="T18" fmla="*/ 1095187 w 1162754"/>
              <a:gd name="T19" fmla="*/ 2514989 h 6858000"/>
              <a:gd name="T20" fmla="*/ 275983 w 1162754"/>
              <a:gd name="T21" fmla="*/ 2021279 h 6858000"/>
              <a:gd name="T22" fmla="*/ 0 w 1162754"/>
              <a:gd name="T23" fmla="*/ 1993458 h 6858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2754"/>
              <a:gd name="T37" fmla="*/ 0 h 6858000"/>
              <a:gd name="T38" fmla="*/ 1162754 w 1162754"/>
              <a:gd name="T39" fmla="*/ 6858000 h 6858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2754" h="6858000">
                <a:moveTo>
                  <a:pt x="1162754" y="4252655"/>
                </a:moveTo>
                <a:lnTo>
                  <a:pt x="1162754" y="6858000"/>
                </a:lnTo>
                <a:lnTo>
                  <a:pt x="0" y="6858000"/>
                </a:lnTo>
                <a:lnTo>
                  <a:pt x="0" y="4864543"/>
                </a:lnTo>
                <a:lnTo>
                  <a:pt x="275983" y="4836721"/>
                </a:lnTo>
                <a:cubicBezTo>
                  <a:pt x="603371" y="4769728"/>
                  <a:pt x="890203" y="4591395"/>
                  <a:pt x="1095187" y="4343011"/>
                </a:cubicBezTo>
                <a:close/>
                <a:moveTo>
                  <a:pt x="0" y="0"/>
                </a:moveTo>
                <a:lnTo>
                  <a:pt x="1162754" y="0"/>
                </a:lnTo>
                <a:lnTo>
                  <a:pt x="1162754" y="2605346"/>
                </a:lnTo>
                <a:lnTo>
                  <a:pt x="1095187" y="2514989"/>
                </a:lnTo>
                <a:cubicBezTo>
                  <a:pt x="890203" y="2266606"/>
                  <a:pt x="603371" y="2088273"/>
                  <a:pt x="275983" y="2021279"/>
                </a:cubicBezTo>
                <a:lnTo>
                  <a:pt x="0" y="1993458"/>
                </a:lnTo>
                <a:close/>
              </a:path>
            </a:pathLst>
          </a:custGeom>
          <a:solidFill>
            <a:srgbClr val="D2501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 name="椭圆 8"/>
          <p:cNvSpPr>
            <a:spLocks noChangeArrowheads="1"/>
          </p:cNvSpPr>
          <p:nvPr/>
        </p:nvSpPr>
        <p:spPr bwMode="auto">
          <a:xfrm>
            <a:off x="2174875" y="2144713"/>
            <a:ext cx="2568575" cy="2568575"/>
          </a:xfrm>
          <a:prstGeom prst="ellipse">
            <a:avLst/>
          </a:prstGeom>
          <a:noFill/>
          <a:ln w="63500" cap="flat" cmpd="sng">
            <a:solidFill>
              <a:srgbClr val="AEABAB"/>
            </a:solidFill>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2" name="组合 9"/>
          <p:cNvGrpSpPr/>
          <p:nvPr/>
        </p:nvGrpSpPr>
        <p:grpSpPr bwMode="auto">
          <a:xfrm>
            <a:off x="2643188" y="2870200"/>
            <a:ext cx="1638300" cy="1303338"/>
            <a:chOff x="0" y="0"/>
            <a:chExt cx="3511344" cy="2793440"/>
          </a:xfrm>
        </p:grpSpPr>
        <p:sp>
          <p:nvSpPr>
            <p:cNvPr id="13" name="任意多边形 10"/>
            <p:cNvSpPr>
              <a:spLocks noChangeArrowheads="1"/>
            </p:cNvSpPr>
            <p:nvPr/>
          </p:nvSpPr>
          <p:spPr bwMode="auto">
            <a:xfrm rot="7919936" flipH="1">
              <a:off x="1379718" y="2285966"/>
              <a:ext cx="601451" cy="413498"/>
            </a:xfrm>
            <a:custGeom>
              <a:avLst/>
              <a:gdLst>
                <a:gd name="T0" fmla="*/ 403796 w 2699456"/>
                <a:gd name="T1" fmla="*/ 0 h 808010"/>
                <a:gd name="T2" fmla="*/ 2295659 w 2699456"/>
                <a:gd name="T3" fmla="*/ 0 h 808010"/>
                <a:gd name="T4" fmla="*/ 2295659 w 2699456"/>
                <a:gd name="T5" fmla="*/ 416 h 808010"/>
                <a:gd name="T6" fmla="*/ 2699456 w 2699456"/>
                <a:gd name="T7" fmla="*/ 404213 h 808010"/>
                <a:gd name="T8" fmla="*/ 2295659 w 2699456"/>
                <a:gd name="T9" fmla="*/ 808010 h 808010"/>
                <a:gd name="T10" fmla="*/ 2295649 w 2699456"/>
                <a:gd name="T11" fmla="*/ 808009 h 808010"/>
                <a:gd name="T12" fmla="*/ 403807 w 2699456"/>
                <a:gd name="T13" fmla="*/ 808009 h 808010"/>
                <a:gd name="T14" fmla="*/ 403797 w 2699456"/>
                <a:gd name="T15" fmla="*/ 808010 h 808010"/>
                <a:gd name="T16" fmla="*/ 0 w 2699456"/>
                <a:gd name="T17" fmla="*/ 404213 h 808010"/>
                <a:gd name="T18" fmla="*/ 322418 w 2699456"/>
                <a:gd name="T19" fmla="*/ 8620 h 808010"/>
                <a:gd name="T20" fmla="*/ 403796 w 2699456"/>
                <a:gd name="T21" fmla="*/ 416 h 808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99456"/>
                <a:gd name="T34" fmla="*/ 0 h 808010"/>
                <a:gd name="T35" fmla="*/ 2699456 w 2699456"/>
                <a:gd name="T36" fmla="*/ 808010 h 808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99456" h="808010">
                  <a:moveTo>
                    <a:pt x="403796" y="0"/>
                  </a:moveTo>
                  <a:lnTo>
                    <a:pt x="2295659" y="0"/>
                  </a:lnTo>
                  <a:lnTo>
                    <a:pt x="2295659" y="416"/>
                  </a:lnTo>
                  <a:cubicBezTo>
                    <a:pt x="2518670" y="416"/>
                    <a:pt x="2699456" y="181202"/>
                    <a:pt x="2699456" y="404213"/>
                  </a:cubicBezTo>
                  <a:cubicBezTo>
                    <a:pt x="2699456" y="627224"/>
                    <a:pt x="2518670" y="808010"/>
                    <a:pt x="2295659" y="808010"/>
                  </a:cubicBezTo>
                  <a:lnTo>
                    <a:pt x="2295649" y="808009"/>
                  </a:lnTo>
                  <a:lnTo>
                    <a:pt x="403807" y="808009"/>
                  </a:lnTo>
                  <a:lnTo>
                    <a:pt x="403797" y="808010"/>
                  </a:lnTo>
                  <a:cubicBezTo>
                    <a:pt x="180786" y="808010"/>
                    <a:pt x="0" y="627224"/>
                    <a:pt x="0" y="404213"/>
                  </a:cubicBezTo>
                  <a:cubicBezTo>
                    <a:pt x="0" y="209078"/>
                    <a:pt x="138414" y="46272"/>
                    <a:pt x="322418" y="8620"/>
                  </a:cubicBezTo>
                  <a:lnTo>
                    <a:pt x="403796" y="416"/>
                  </a:lnTo>
                  <a:close/>
                </a:path>
              </a:pathLst>
            </a:custGeom>
            <a:solidFill>
              <a:srgbClr val="AEABAB"/>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4" name="任意多边形 11"/>
            <p:cNvSpPr>
              <a:spLocks noChangeArrowheads="1"/>
            </p:cNvSpPr>
            <p:nvPr/>
          </p:nvSpPr>
          <p:spPr bwMode="auto">
            <a:xfrm>
              <a:off x="993621" y="0"/>
              <a:ext cx="2192041" cy="1291579"/>
            </a:xfrm>
            <a:custGeom>
              <a:avLst/>
              <a:gdLst>
                <a:gd name="T0" fmla="*/ 516185 w 3138701"/>
                <a:gd name="T1" fmla="*/ 0 h 1855387"/>
                <a:gd name="T2" fmla="*/ 1637582 w 3138701"/>
                <a:gd name="T3" fmla="*/ 0 h 1855387"/>
                <a:gd name="T4" fmla="*/ 1637582 w 3138701"/>
                <a:gd name="T5" fmla="*/ 350 h 1855387"/>
                <a:gd name="T6" fmla="*/ 1685820 w 3138701"/>
                <a:gd name="T7" fmla="*/ 7244 h 1855387"/>
                <a:gd name="T8" fmla="*/ 1703618 w 3138701"/>
                <a:gd name="T9" fmla="*/ 15076 h 1855387"/>
                <a:gd name="T10" fmla="*/ 1751767 w 3138701"/>
                <a:gd name="T11" fmla="*/ 16762 h 1855387"/>
                <a:gd name="T12" fmla="*/ 1856186 w 3138701"/>
                <a:gd name="T13" fmla="*/ 65589 h 1855387"/>
                <a:gd name="T14" fmla="*/ 1856794 w 3138701"/>
                <a:gd name="T15" fmla="*/ 64965 h 1855387"/>
                <a:gd name="T16" fmla="*/ 3083689 w 3138701"/>
                <a:gd name="T17" fmla="*/ 1262696 h 1855387"/>
                <a:gd name="T18" fmla="*/ 3083080 w 3138701"/>
                <a:gd name="T19" fmla="*/ 1263319 h 1855387"/>
                <a:gd name="T20" fmla="*/ 3123858 w 3138701"/>
                <a:gd name="T21" fmla="*/ 1327129 h 1855387"/>
                <a:gd name="T22" fmla="*/ 3013679 w 3138701"/>
                <a:gd name="T23" fmla="*/ 1788886 h 1855387"/>
                <a:gd name="T24" fmla="*/ 2970669 w 3138701"/>
                <a:gd name="T25" fmla="*/ 1855387 h 1855387"/>
                <a:gd name="T26" fmla="*/ 1734982 w 3138701"/>
                <a:gd name="T27" fmla="*/ 649073 h 1855387"/>
                <a:gd name="T28" fmla="*/ 1730748 w 3138701"/>
                <a:gd name="T29" fmla="*/ 652331 h 1855387"/>
                <a:gd name="T30" fmla="*/ 1637582 w 3138701"/>
                <a:gd name="T31" fmla="*/ 678997 h 1855387"/>
                <a:gd name="T32" fmla="*/ 1637577 w 3138701"/>
                <a:gd name="T33" fmla="*/ 678996 h 1855387"/>
                <a:gd name="T34" fmla="*/ 827968 w 3138701"/>
                <a:gd name="T35" fmla="*/ 678996 h 1855387"/>
                <a:gd name="T36" fmla="*/ 626667 w 3138701"/>
                <a:gd name="T37" fmla="*/ 1342730 h 1855387"/>
                <a:gd name="T38" fmla="*/ 626666 w 3138701"/>
                <a:gd name="T39" fmla="*/ 1342734 h 1855387"/>
                <a:gd name="T40" fmla="*/ 263214 w 3138701"/>
                <a:gd name="T41" fmla="*/ 1420521 h 1855387"/>
                <a:gd name="T42" fmla="*/ 0 w 3138701"/>
                <a:gd name="T43" fmla="*/ 1190568 h 1855387"/>
                <a:gd name="T44" fmla="*/ 4201 w 3138701"/>
                <a:gd name="T45" fmla="*/ 1153950 h 1855387"/>
                <a:gd name="T46" fmla="*/ 3880 w 3138701"/>
                <a:gd name="T47" fmla="*/ 1153853 h 1855387"/>
                <a:gd name="T48" fmla="*/ 61270 w 3138701"/>
                <a:gd name="T49" fmla="*/ 964626 h 1855387"/>
                <a:gd name="T50" fmla="*/ 65236 w 3138701"/>
                <a:gd name="T51" fmla="*/ 930056 h 1855387"/>
                <a:gd name="T52" fmla="*/ 64915 w 3138701"/>
                <a:gd name="T53" fmla="*/ 929959 h 1855387"/>
                <a:gd name="T54" fmla="*/ 309572 w 3138701"/>
                <a:gd name="T55" fmla="*/ 123272 h 1855387"/>
                <a:gd name="T56" fmla="*/ 309893 w 3138701"/>
                <a:gd name="T57" fmla="*/ 123369 h 1855387"/>
                <a:gd name="T58" fmla="*/ 354677 w 3138701"/>
                <a:gd name="T59" fmla="*/ 63767 h 1855387"/>
                <a:gd name="T60" fmla="*/ 396203 w 3138701"/>
                <a:gd name="T61" fmla="*/ 46568 h 1855387"/>
                <a:gd name="T62" fmla="*/ 428422 w 3138701"/>
                <a:gd name="T63" fmla="*/ 23886 h 1855387"/>
                <a:gd name="T64" fmla="*/ 467949 w 3138701"/>
                <a:gd name="T65" fmla="*/ 7244 h 1855387"/>
                <a:gd name="T66" fmla="*/ 516185 w 3138701"/>
                <a:gd name="T67" fmla="*/ 350 h 18553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38701"/>
                <a:gd name="T103" fmla="*/ 0 h 1855387"/>
                <a:gd name="T104" fmla="*/ 3138701 w 3138701"/>
                <a:gd name="T105" fmla="*/ 1855387 h 18553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38701" h="1855387">
                  <a:moveTo>
                    <a:pt x="516185" y="0"/>
                  </a:moveTo>
                  <a:lnTo>
                    <a:pt x="1637582" y="0"/>
                  </a:lnTo>
                  <a:lnTo>
                    <a:pt x="1637582" y="350"/>
                  </a:lnTo>
                  <a:cubicBezTo>
                    <a:pt x="1654106" y="350"/>
                    <a:pt x="1670239" y="2723"/>
                    <a:pt x="1685820" y="7244"/>
                  </a:cubicBezTo>
                  <a:lnTo>
                    <a:pt x="1703618" y="15076"/>
                  </a:lnTo>
                  <a:lnTo>
                    <a:pt x="1751767" y="16762"/>
                  </a:lnTo>
                  <a:cubicBezTo>
                    <a:pt x="1793619" y="23104"/>
                    <a:pt x="1829069" y="39116"/>
                    <a:pt x="1856186" y="65589"/>
                  </a:cubicBezTo>
                  <a:lnTo>
                    <a:pt x="1856794" y="64965"/>
                  </a:lnTo>
                  <a:lnTo>
                    <a:pt x="3083689" y="1262696"/>
                  </a:lnTo>
                  <a:lnTo>
                    <a:pt x="3083080" y="1263319"/>
                  </a:lnTo>
                  <a:lnTo>
                    <a:pt x="3123858" y="1327129"/>
                  </a:lnTo>
                  <a:cubicBezTo>
                    <a:pt x="3164025" y="1435188"/>
                    <a:pt x="3121150" y="1605205"/>
                    <a:pt x="3013679" y="1788886"/>
                  </a:cubicBezTo>
                  <a:lnTo>
                    <a:pt x="2970669" y="1855387"/>
                  </a:lnTo>
                  <a:lnTo>
                    <a:pt x="1734982" y="649073"/>
                  </a:lnTo>
                  <a:lnTo>
                    <a:pt x="1730748" y="652331"/>
                  </a:lnTo>
                  <a:cubicBezTo>
                    <a:pt x="1702113" y="669502"/>
                    <a:pt x="1670630" y="678997"/>
                    <a:pt x="1637582" y="678997"/>
                  </a:cubicBezTo>
                  <a:lnTo>
                    <a:pt x="1637577" y="678996"/>
                  </a:lnTo>
                  <a:lnTo>
                    <a:pt x="827968" y="678996"/>
                  </a:lnTo>
                  <a:lnTo>
                    <a:pt x="626667" y="1342730"/>
                  </a:lnTo>
                  <a:lnTo>
                    <a:pt x="626666" y="1342734"/>
                  </a:lnTo>
                  <a:cubicBezTo>
                    <a:pt x="597826" y="1437826"/>
                    <a:pt x="435104" y="1472652"/>
                    <a:pt x="263214" y="1420521"/>
                  </a:cubicBezTo>
                  <a:cubicBezTo>
                    <a:pt x="112811" y="1374905"/>
                    <a:pt x="5226" y="1277828"/>
                    <a:pt x="0" y="1190568"/>
                  </a:cubicBezTo>
                  <a:lnTo>
                    <a:pt x="4201" y="1153950"/>
                  </a:lnTo>
                  <a:lnTo>
                    <a:pt x="3880" y="1153853"/>
                  </a:lnTo>
                  <a:lnTo>
                    <a:pt x="61270" y="964626"/>
                  </a:lnTo>
                  <a:lnTo>
                    <a:pt x="65236" y="930056"/>
                  </a:lnTo>
                  <a:lnTo>
                    <a:pt x="64915" y="929959"/>
                  </a:lnTo>
                  <a:lnTo>
                    <a:pt x="309572" y="123272"/>
                  </a:lnTo>
                  <a:lnTo>
                    <a:pt x="309893" y="123369"/>
                  </a:lnTo>
                  <a:cubicBezTo>
                    <a:pt x="317103" y="99596"/>
                    <a:pt x="332680" y="79590"/>
                    <a:pt x="354677" y="63767"/>
                  </a:cubicBezTo>
                  <a:lnTo>
                    <a:pt x="396203" y="46568"/>
                  </a:lnTo>
                  <a:lnTo>
                    <a:pt x="428422" y="23886"/>
                  </a:lnTo>
                  <a:cubicBezTo>
                    <a:pt x="441104" y="16797"/>
                    <a:pt x="454315" y="11199"/>
                    <a:pt x="467949" y="7244"/>
                  </a:cubicBezTo>
                  <a:lnTo>
                    <a:pt x="516185" y="350"/>
                  </a:lnTo>
                  <a:close/>
                </a:path>
              </a:pathLst>
            </a:custGeom>
            <a:solidFill>
              <a:srgbClr val="AEABAB"/>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5" name="任意多边形 12"/>
            <p:cNvSpPr>
              <a:spLocks noChangeArrowheads="1"/>
            </p:cNvSpPr>
            <p:nvPr/>
          </p:nvSpPr>
          <p:spPr bwMode="auto">
            <a:xfrm rot="18878804">
              <a:off x="996728" y="-14503"/>
              <a:ext cx="1718892" cy="2632744"/>
            </a:xfrm>
            <a:custGeom>
              <a:avLst/>
              <a:gdLst>
                <a:gd name="T0" fmla="*/ 0 w 2469232"/>
                <a:gd name="T1" fmla="*/ 0 h 3782005"/>
                <a:gd name="T2" fmla="*/ 2469232 w 2469232"/>
                <a:gd name="T3" fmla="*/ 3782005 h 3782005"/>
              </a:gdLst>
              <a:ahLst/>
              <a:cxnLst/>
              <a:rect l="T0" t="T1" r="T2" b="T3"/>
              <a:pathLst>
                <a:path w="2469232" h="3782005">
                  <a:moveTo>
                    <a:pt x="2452764" y="2967790"/>
                  </a:moveTo>
                  <a:lnTo>
                    <a:pt x="2469232" y="3022027"/>
                  </a:lnTo>
                  <a:lnTo>
                    <a:pt x="2453094" y="3024524"/>
                  </a:lnTo>
                  <a:close/>
                  <a:moveTo>
                    <a:pt x="1692777" y="15340"/>
                  </a:moveTo>
                  <a:lnTo>
                    <a:pt x="1315571" y="213215"/>
                  </a:lnTo>
                  <a:lnTo>
                    <a:pt x="1321320" y="213998"/>
                  </a:lnTo>
                  <a:lnTo>
                    <a:pt x="1191916" y="278081"/>
                  </a:lnTo>
                  <a:lnTo>
                    <a:pt x="930176" y="415384"/>
                  </a:lnTo>
                  <a:lnTo>
                    <a:pt x="926185" y="409676"/>
                  </a:lnTo>
                  <a:lnTo>
                    <a:pt x="836676" y="454002"/>
                  </a:lnTo>
                  <a:lnTo>
                    <a:pt x="836843" y="454346"/>
                  </a:lnTo>
                  <a:cubicBezTo>
                    <a:pt x="811853" y="466722"/>
                    <a:pt x="792600" y="487843"/>
                    <a:pt x="779181" y="515443"/>
                  </a:cubicBezTo>
                  <a:lnTo>
                    <a:pt x="778615" y="517096"/>
                  </a:lnTo>
                  <a:lnTo>
                    <a:pt x="768033" y="573970"/>
                  </a:lnTo>
                  <a:cubicBezTo>
                    <a:pt x="765169" y="595177"/>
                    <a:pt x="763142" y="617653"/>
                    <a:pt x="761955" y="641195"/>
                  </a:cubicBezTo>
                  <a:lnTo>
                    <a:pt x="761245" y="691889"/>
                  </a:lnTo>
                  <a:lnTo>
                    <a:pt x="769471" y="740622"/>
                  </a:lnTo>
                  <a:cubicBezTo>
                    <a:pt x="779783" y="785057"/>
                    <a:pt x="796126" y="831432"/>
                    <a:pt x="818597" y="877479"/>
                  </a:cubicBezTo>
                  <a:cubicBezTo>
                    <a:pt x="829832" y="900503"/>
                    <a:pt x="842068" y="922354"/>
                    <a:pt x="855074" y="942870"/>
                  </a:cubicBezTo>
                  <a:lnTo>
                    <a:pt x="888764" y="989910"/>
                  </a:lnTo>
                  <a:lnTo>
                    <a:pt x="893520" y="998448"/>
                  </a:lnTo>
                  <a:cubicBezTo>
                    <a:pt x="979108" y="1133883"/>
                    <a:pt x="1099571" y="1207991"/>
                    <a:pt x="1180942" y="1167694"/>
                  </a:cubicBezTo>
                  <a:lnTo>
                    <a:pt x="1180947" y="1167691"/>
                  </a:lnTo>
                  <a:lnTo>
                    <a:pt x="1761861" y="880013"/>
                  </a:lnTo>
                  <a:lnTo>
                    <a:pt x="1775774" y="894203"/>
                  </a:lnTo>
                  <a:lnTo>
                    <a:pt x="1781024" y="891688"/>
                  </a:lnTo>
                  <a:cubicBezTo>
                    <a:pt x="1807904" y="887635"/>
                    <a:pt x="1845228" y="903621"/>
                    <a:pt x="1875959" y="934962"/>
                  </a:cubicBezTo>
                  <a:lnTo>
                    <a:pt x="2311367" y="1379019"/>
                  </a:lnTo>
                  <a:cubicBezTo>
                    <a:pt x="2331854" y="1399913"/>
                    <a:pt x="2345531" y="1423674"/>
                    <a:pt x="2351084" y="1445202"/>
                  </a:cubicBezTo>
                  <a:lnTo>
                    <a:pt x="2351257" y="1447721"/>
                  </a:lnTo>
                  <a:lnTo>
                    <a:pt x="2356189" y="1455140"/>
                  </a:lnTo>
                  <a:cubicBezTo>
                    <a:pt x="2387563" y="1512712"/>
                    <a:pt x="2406090" y="1582230"/>
                    <a:pt x="2406526" y="1657177"/>
                  </a:cubicBezTo>
                  <a:lnTo>
                    <a:pt x="2406822" y="1657175"/>
                  </a:lnTo>
                  <a:lnTo>
                    <a:pt x="2416688" y="3352611"/>
                  </a:lnTo>
                  <a:lnTo>
                    <a:pt x="2416392" y="3352613"/>
                  </a:lnTo>
                  <a:lnTo>
                    <a:pt x="2410969" y="3425576"/>
                  </a:lnTo>
                  <a:cubicBezTo>
                    <a:pt x="2385088" y="3590634"/>
                    <a:pt x="2269753" y="3715362"/>
                    <a:pt x="2130652" y="3716183"/>
                  </a:cubicBezTo>
                  <a:cubicBezTo>
                    <a:pt x="1971678" y="3717123"/>
                    <a:pt x="1841862" y="3555868"/>
                    <a:pt x="1840698" y="3356012"/>
                  </a:cubicBezTo>
                  <a:lnTo>
                    <a:pt x="1840700" y="3356003"/>
                  </a:lnTo>
                  <a:lnTo>
                    <a:pt x="1831887" y="1841678"/>
                  </a:lnTo>
                  <a:lnTo>
                    <a:pt x="1780315" y="1841678"/>
                  </a:lnTo>
                  <a:lnTo>
                    <a:pt x="1789358" y="3395533"/>
                  </a:lnTo>
                  <a:lnTo>
                    <a:pt x="1789061" y="3395534"/>
                  </a:lnTo>
                  <a:lnTo>
                    <a:pt x="1783613" y="3464442"/>
                  </a:lnTo>
                  <a:cubicBezTo>
                    <a:pt x="1757680" y="3620331"/>
                    <a:pt x="1642305" y="3738162"/>
                    <a:pt x="1503203" y="3738983"/>
                  </a:cubicBezTo>
                  <a:cubicBezTo>
                    <a:pt x="1344229" y="3739922"/>
                    <a:pt x="1214466" y="3587676"/>
                    <a:pt x="1213367" y="3398933"/>
                  </a:cubicBezTo>
                  <a:lnTo>
                    <a:pt x="1213367" y="3398925"/>
                  </a:lnTo>
                  <a:lnTo>
                    <a:pt x="1204306" y="1841678"/>
                  </a:lnTo>
                  <a:lnTo>
                    <a:pt x="1157101" y="1841678"/>
                  </a:lnTo>
                  <a:lnTo>
                    <a:pt x="1166389" y="3437667"/>
                  </a:lnTo>
                  <a:lnTo>
                    <a:pt x="1166091" y="3437669"/>
                  </a:lnTo>
                  <a:lnTo>
                    <a:pt x="1160645" y="3506576"/>
                  </a:lnTo>
                  <a:cubicBezTo>
                    <a:pt x="1134711" y="3662465"/>
                    <a:pt x="1019336" y="3780296"/>
                    <a:pt x="880233" y="3781117"/>
                  </a:cubicBezTo>
                  <a:cubicBezTo>
                    <a:pt x="721260" y="3782056"/>
                    <a:pt x="591496" y="3629810"/>
                    <a:pt x="590398" y="3441066"/>
                  </a:cubicBezTo>
                  <a:lnTo>
                    <a:pt x="590398" y="3441059"/>
                  </a:lnTo>
                  <a:lnTo>
                    <a:pt x="581091" y="1841678"/>
                  </a:lnTo>
                  <a:lnTo>
                    <a:pt x="535380" y="1841678"/>
                  </a:lnTo>
                  <a:lnTo>
                    <a:pt x="544673" y="3438653"/>
                  </a:lnTo>
                  <a:lnTo>
                    <a:pt x="544394" y="3438654"/>
                  </a:lnTo>
                  <a:lnTo>
                    <a:pt x="539294" y="3507561"/>
                  </a:lnTo>
                  <a:cubicBezTo>
                    <a:pt x="514953" y="3663440"/>
                    <a:pt x="406469" y="3781230"/>
                    <a:pt x="275626" y="3782002"/>
                  </a:cubicBezTo>
                  <a:cubicBezTo>
                    <a:pt x="126091" y="3782885"/>
                    <a:pt x="3979" y="3630595"/>
                    <a:pt x="2881" y="3441851"/>
                  </a:cubicBezTo>
                  <a:lnTo>
                    <a:pt x="2883" y="3441842"/>
                  </a:lnTo>
                  <a:lnTo>
                    <a:pt x="1716" y="3241460"/>
                  </a:lnTo>
                  <a:lnTo>
                    <a:pt x="192102" y="3232591"/>
                  </a:lnTo>
                  <a:lnTo>
                    <a:pt x="192087" y="3232275"/>
                  </a:lnTo>
                  <a:cubicBezTo>
                    <a:pt x="201001" y="3231860"/>
                    <a:pt x="209605" y="3229304"/>
                    <a:pt x="217823" y="3224818"/>
                  </a:cubicBezTo>
                  <a:lnTo>
                    <a:pt x="229277" y="3215506"/>
                  </a:lnTo>
                  <a:lnTo>
                    <a:pt x="229596" y="3215405"/>
                  </a:lnTo>
                  <a:lnTo>
                    <a:pt x="231354" y="3213817"/>
                  </a:lnTo>
                  <a:lnTo>
                    <a:pt x="241238" y="3205780"/>
                  </a:lnTo>
                  <a:lnTo>
                    <a:pt x="242948" y="3203347"/>
                  </a:lnTo>
                  <a:lnTo>
                    <a:pt x="252911" y="3194350"/>
                  </a:lnTo>
                  <a:cubicBezTo>
                    <a:pt x="296853" y="3140275"/>
                    <a:pt x="323749" y="3017193"/>
                    <a:pt x="317196" y="2875493"/>
                  </a:cubicBezTo>
                  <a:cubicBezTo>
                    <a:pt x="309550" y="2710176"/>
                    <a:pt x="258912" y="2574295"/>
                    <a:pt x="198598" y="2545117"/>
                  </a:cubicBezTo>
                  <a:lnTo>
                    <a:pt x="186069" y="2542384"/>
                  </a:lnTo>
                  <a:lnTo>
                    <a:pt x="187165" y="2542067"/>
                  </a:lnTo>
                  <a:cubicBezTo>
                    <a:pt x="244687" y="2510667"/>
                    <a:pt x="283259" y="2384686"/>
                    <a:pt x="276440" y="2236160"/>
                  </a:cubicBezTo>
                  <a:cubicBezTo>
                    <a:pt x="269622" y="2087635"/>
                    <a:pt x="219673" y="1965778"/>
                    <a:pt x="159519" y="1939860"/>
                  </a:cubicBezTo>
                  <a:lnTo>
                    <a:pt x="152340" y="1938487"/>
                  </a:lnTo>
                  <a:lnTo>
                    <a:pt x="166888" y="1933872"/>
                  </a:lnTo>
                  <a:cubicBezTo>
                    <a:pt x="224252" y="1899252"/>
                    <a:pt x="262134" y="1759277"/>
                    <a:pt x="254489" y="1593960"/>
                  </a:cubicBezTo>
                  <a:cubicBezTo>
                    <a:pt x="252304" y="1546726"/>
                    <a:pt x="246610" y="1501896"/>
                    <a:pt x="238184" y="1461271"/>
                  </a:cubicBezTo>
                  <a:lnTo>
                    <a:pt x="232157" y="1437501"/>
                  </a:lnTo>
                  <a:lnTo>
                    <a:pt x="231266" y="1430706"/>
                  </a:lnTo>
                  <a:cubicBezTo>
                    <a:pt x="212766" y="1348657"/>
                    <a:pt x="180330" y="1285808"/>
                    <a:pt x="142704" y="1260563"/>
                  </a:cubicBezTo>
                  <a:lnTo>
                    <a:pt x="121262" y="1253955"/>
                  </a:lnTo>
                  <a:lnTo>
                    <a:pt x="156538" y="1252323"/>
                  </a:lnTo>
                  <a:lnTo>
                    <a:pt x="156522" y="1251971"/>
                  </a:lnTo>
                  <a:cubicBezTo>
                    <a:pt x="227833" y="1248673"/>
                    <a:pt x="278560" y="1092839"/>
                    <a:pt x="269823" y="903906"/>
                  </a:cubicBezTo>
                  <a:cubicBezTo>
                    <a:pt x="261085" y="714973"/>
                    <a:pt x="196193" y="564485"/>
                    <a:pt x="124881" y="567783"/>
                  </a:cubicBezTo>
                  <a:lnTo>
                    <a:pt x="124878" y="567784"/>
                  </a:lnTo>
                  <a:lnTo>
                    <a:pt x="0" y="573559"/>
                  </a:lnTo>
                  <a:lnTo>
                    <a:pt x="0" y="456392"/>
                  </a:lnTo>
                  <a:cubicBezTo>
                    <a:pt x="0" y="204739"/>
                    <a:pt x="121216" y="735"/>
                    <a:pt x="270743" y="735"/>
                  </a:cubicBezTo>
                  <a:lnTo>
                    <a:pt x="640213" y="735"/>
                  </a:lnTo>
                  <a:lnTo>
                    <a:pt x="639699" y="0"/>
                  </a:lnTo>
                  <a:lnTo>
                    <a:pt x="690147" y="735"/>
                  </a:lnTo>
                  <a:lnTo>
                    <a:pt x="967204" y="735"/>
                  </a:lnTo>
                  <a:lnTo>
                    <a:pt x="1308256" y="6941"/>
                  </a:lnTo>
                  <a:lnTo>
                    <a:pt x="1304933" y="9691"/>
                  </a:lnTo>
                  <a:close/>
                </a:path>
              </a:pathLst>
            </a:custGeom>
            <a:solidFill>
              <a:srgbClr val="AEABAB"/>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6" name="任意多边形 13"/>
            <p:cNvSpPr>
              <a:spLocks noChangeArrowheads="1"/>
            </p:cNvSpPr>
            <p:nvPr/>
          </p:nvSpPr>
          <p:spPr bwMode="auto">
            <a:xfrm rot="18941349">
              <a:off x="0" y="120992"/>
              <a:ext cx="1154466" cy="412675"/>
            </a:xfrm>
            <a:custGeom>
              <a:avLst/>
              <a:gdLst>
                <a:gd name="T0" fmla="*/ 403796 w 2699456"/>
                <a:gd name="T1" fmla="*/ 0 h 808010"/>
                <a:gd name="T2" fmla="*/ 2295659 w 2699456"/>
                <a:gd name="T3" fmla="*/ 0 h 808010"/>
                <a:gd name="T4" fmla="*/ 2295659 w 2699456"/>
                <a:gd name="T5" fmla="*/ 416 h 808010"/>
                <a:gd name="T6" fmla="*/ 2699456 w 2699456"/>
                <a:gd name="T7" fmla="*/ 404213 h 808010"/>
                <a:gd name="T8" fmla="*/ 2295659 w 2699456"/>
                <a:gd name="T9" fmla="*/ 808010 h 808010"/>
                <a:gd name="T10" fmla="*/ 2295649 w 2699456"/>
                <a:gd name="T11" fmla="*/ 808009 h 808010"/>
                <a:gd name="T12" fmla="*/ 403807 w 2699456"/>
                <a:gd name="T13" fmla="*/ 808009 h 808010"/>
                <a:gd name="T14" fmla="*/ 403797 w 2699456"/>
                <a:gd name="T15" fmla="*/ 808010 h 808010"/>
                <a:gd name="T16" fmla="*/ 0 w 2699456"/>
                <a:gd name="T17" fmla="*/ 404213 h 808010"/>
                <a:gd name="T18" fmla="*/ 322418 w 2699456"/>
                <a:gd name="T19" fmla="*/ 8620 h 808010"/>
                <a:gd name="T20" fmla="*/ 403796 w 2699456"/>
                <a:gd name="T21" fmla="*/ 416 h 808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99456"/>
                <a:gd name="T34" fmla="*/ 0 h 808010"/>
                <a:gd name="T35" fmla="*/ 2699456 w 2699456"/>
                <a:gd name="T36" fmla="*/ 808010 h 808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99456" h="808010">
                  <a:moveTo>
                    <a:pt x="403796" y="0"/>
                  </a:moveTo>
                  <a:lnTo>
                    <a:pt x="2295659" y="0"/>
                  </a:lnTo>
                  <a:lnTo>
                    <a:pt x="2295659" y="416"/>
                  </a:lnTo>
                  <a:cubicBezTo>
                    <a:pt x="2518670" y="416"/>
                    <a:pt x="2699456" y="181202"/>
                    <a:pt x="2699456" y="404213"/>
                  </a:cubicBezTo>
                  <a:cubicBezTo>
                    <a:pt x="2699456" y="627224"/>
                    <a:pt x="2518670" y="808010"/>
                    <a:pt x="2295659" y="808010"/>
                  </a:cubicBezTo>
                  <a:lnTo>
                    <a:pt x="2295649" y="808009"/>
                  </a:lnTo>
                  <a:lnTo>
                    <a:pt x="403807" y="808009"/>
                  </a:lnTo>
                  <a:lnTo>
                    <a:pt x="403797" y="808010"/>
                  </a:lnTo>
                  <a:cubicBezTo>
                    <a:pt x="180786" y="808010"/>
                    <a:pt x="0" y="627224"/>
                    <a:pt x="0" y="404213"/>
                  </a:cubicBezTo>
                  <a:cubicBezTo>
                    <a:pt x="0" y="209078"/>
                    <a:pt x="138414" y="46272"/>
                    <a:pt x="322418" y="8620"/>
                  </a:cubicBezTo>
                  <a:lnTo>
                    <a:pt x="403796" y="416"/>
                  </a:lnTo>
                  <a:close/>
                </a:path>
              </a:pathLst>
            </a:custGeom>
            <a:solidFill>
              <a:srgbClr val="AEABAB"/>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7" name="任意多边形 14"/>
            <p:cNvSpPr>
              <a:spLocks noChangeArrowheads="1"/>
            </p:cNvSpPr>
            <p:nvPr/>
          </p:nvSpPr>
          <p:spPr bwMode="auto">
            <a:xfrm rot="7919936" flipH="1">
              <a:off x="1028921" y="1988843"/>
              <a:ext cx="601451" cy="413498"/>
            </a:xfrm>
            <a:custGeom>
              <a:avLst/>
              <a:gdLst>
                <a:gd name="T0" fmla="*/ 403796 w 2699456"/>
                <a:gd name="T1" fmla="*/ 0 h 808010"/>
                <a:gd name="T2" fmla="*/ 2295659 w 2699456"/>
                <a:gd name="T3" fmla="*/ 0 h 808010"/>
                <a:gd name="T4" fmla="*/ 2295659 w 2699456"/>
                <a:gd name="T5" fmla="*/ 416 h 808010"/>
                <a:gd name="T6" fmla="*/ 2699456 w 2699456"/>
                <a:gd name="T7" fmla="*/ 404213 h 808010"/>
                <a:gd name="T8" fmla="*/ 2295659 w 2699456"/>
                <a:gd name="T9" fmla="*/ 808010 h 808010"/>
                <a:gd name="T10" fmla="*/ 2295649 w 2699456"/>
                <a:gd name="T11" fmla="*/ 808009 h 808010"/>
                <a:gd name="T12" fmla="*/ 403807 w 2699456"/>
                <a:gd name="T13" fmla="*/ 808009 h 808010"/>
                <a:gd name="T14" fmla="*/ 403797 w 2699456"/>
                <a:gd name="T15" fmla="*/ 808010 h 808010"/>
                <a:gd name="T16" fmla="*/ 0 w 2699456"/>
                <a:gd name="T17" fmla="*/ 404213 h 808010"/>
                <a:gd name="T18" fmla="*/ 322418 w 2699456"/>
                <a:gd name="T19" fmla="*/ 8620 h 808010"/>
                <a:gd name="T20" fmla="*/ 403796 w 2699456"/>
                <a:gd name="T21" fmla="*/ 416 h 808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99456"/>
                <a:gd name="T34" fmla="*/ 0 h 808010"/>
                <a:gd name="T35" fmla="*/ 2699456 w 2699456"/>
                <a:gd name="T36" fmla="*/ 808010 h 808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99456" h="808010">
                  <a:moveTo>
                    <a:pt x="403796" y="0"/>
                  </a:moveTo>
                  <a:lnTo>
                    <a:pt x="2295659" y="0"/>
                  </a:lnTo>
                  <a:lnTo>
                    <a:pt x="2295659" y="416"/>
                  </a:lnTo>
                  <a:cubicBezTo>
                    <a:pt x="2518670" y="416"/>
                    <a:pt x="2699456" y="181202"/>
                    <a:pt x="2699456" y="404213"/>
                  </a:cubicBezTo>
                  <a:cubicBezTo>
                    <a:pt x="2699456" y="627224"/>
                    <a:pt x="2518670" y="808010"/>
                    <a:pt x="2295659" y="808010"/>
                  </a:cubicBezTo>
                  <a:lnTo>
                    <a:pt x="2295649" y="808009"/>
                  </a:lnTo>
                  <a:lnTo>
                    <a:pt x="403807" y="808009"/>
                  </a:lnTo>
                  <a:lnTo>
                    <a:pt x="403797" y="808010"/>
                  </a:lnTo>
                  <a:cubicBezTo>
                    <a:pt x="180786" y="808010"/>
                    <a:pt x="0" y="627224"/>
                    <a:pt x="0" y="404213"/>
                  </a:cubicBezTo>
                  <a:cubicBezTo>
                    <a:pt x="0" y="209078"/>
                    <a:pt x="138414" y="46272"/>
                    <a:pt x="322418" y="8620"/>
                  </a:cubicBezTo>
                  <a:lnTo>
                    <a:pt x="403796" y="416"/>
                  </a:lnTo>
                  <a:close/>
                </a:path>
              </a:pathLst>
            </a:custGeom>
            <a:solidFill>
              <a:srgbClr val="AEABAB"/>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8" name="任意多边形 15"/>
            <p:cNvSpPr>
              <a:spLocks noChangeArrowheads="1"/>
            </p:cNvSpPr>
            <p:nvPr/>
          </p:nvSpPr>
          <p:spPr bwMode="auto">
            <a:xfrm rot="7919936" flipH="1">
              <a:off x="695064" y="1677716"/>
              <a:ext cx="601451" cy="413498"/>
            </a:xfrm>
            <a:custGeom>
              <a:avLst/>
              <a:gdLst>
                <a:gd name="T0" fmla="*/ 403796 w 2699456"/>
                <a:gd name="T1" fmla="*/ 0 h 808010"/>
                <a:gd name="T2" fmla="*/ 2295659 w 2699456"/>
                <a:gd name="T3" fmla="*/ 0 h 808010"/>
                <a:gd name="T4" fmla="*/ 2295659 w 2699456"/>
                <a:gd name="T5" fmla="*/ 416 h 808010"/>
                <a:gd name="T6" fmla="*/ 2699456 w 2699456"/>
                <a:gd name="T7" fmla="*/ 404213 h 808010"/>
                <a:gd name="T8" fmla="*/ 2295659 w 2699456"/>
                <a:gd name="T9" fmla="*/ 808010 h 808010"/>
                <a:gd name="T10" fmla="*/ 2295649 w 2699456"/>
                <a:gd name="T11" fmla="*/ 808009 h 808010"/>
                <a:gd name="T12" fmla="*/ 403807 w 2699456"/>
                <a:gd name="T13" fmla="*/ 808009 h 808010"/>
                <a:gd name="T14" fmla="*/ 403797 w 2699456"/>
                <a:gd name="T15" fmla="*/ 808010 h 808010"/>
                <a:gd name="T16" fmla="*/ 0 w 2699456"/>
                <a:gd name="T17" fmla="*/ 404213 h 808010"/>
                <a:gd name="T18" fmla="*/ 322418 w 2699456"/>
                <a:gd name="T19" fmla="*/ 8620 h 808010"/>
                <a:gd name="T20" fmla="*/ 403796 w 2699456"/>
                <a:gd name="T21" fmla="*/ 416 h 808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99456"/>
                <a:gd name="T34" fmla="*/ 0 h 808010"/>
                <a:gd name="T35" fmla="*/ 2699456 w 2699456"/>
                <a:gd name="T36" fmla="*/ 808010 h 808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99456" h="808010">
                  <a:moveTo>
                    <a:pt x="403796" y="0"/>
                  </a:moveTo>
                  <a:lnTo>
                    <a:pt x="2295659" y="0"/>
                  </a:lnTo>
                  <a:lnTo>
                    <a:pt x="2295659" y="416"/>
                  </a:lnTo>
                  <a:cubicBezTo>
                    <a:pt x="2518670" y="416"/>
                    <a:pt x="2699456" y="181202"/>
                    <a:pt x="2699456" y="404213"/>
                  </a:cubicBezTo>
                  <a:cubicBezTo>
                    <a:pt x="2699456" y="627224"/>
                    <a:pt x="2518670" y="808010"/>
                    <a:pt x="2295659" y="808010"/>
                  </a:cubicBezTo>
                  <a:lnTo>
                    <a:pt x="2295649" y="808009"/>
                  </a:lnTo>
                  <a:lnTo>
                    <a:pt x="403807" y="808009"/>
                  </a:lnTo>
                  <a:lnTo>
                    <a:pt x="403797" y="808010"/>
                  </a:lnTo>
                  <a:cubicBezTo>
                    <a:pt x="180786" y="808010"/>
                    <a:pt x="0" y="627224"/>
                    <a:pt x="0" y="404213"/>
                  </a:cubicBezTo>
                  <a:cubicBezTo>
                    <a:pt x="0" y="209078"/>
                    <a:pt x="138414" y="46272"/>
                    <a:pt x="322418" y="8620"/>
                  </a:cubicBezTo>
                  <a:lnTo>
                    <a:pt x="403796" y="416"/>
                  </a:lnTo>
                  <a:close/>
                </a:path>
              </a:pathLst>
            </a:custGeom>
            <a:solidFill>
              <a:srgbClr val="AEABAB"/>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9" name="任意多边形 16"/>
            <p:cNvSpPr>
              <a:spLocks noChangeArrowheads="1"/>
            </p:cNvSpPr>
            <p:nvPr/>
          </p:nvSpPr>
          <p:spPr bwMode="auto">
            <a:xfrm rot="7919936" flipH="1">
              <a:off x="375023" y="1344408"/>
              <a:ext cx="601451" cy="413498"/>
            </a:xfrm>
            <a:custGeom>
              <a:avLst/>
              <a:gdLst>
                <a:gd name="T0" fmla="*/ 403796 w 2699456"/>
                <a:gd name="T1" fmla="*/ 0 h 808010"/>
                <a:gd name="T2" fmla="*/ 2295659 w 2699456"/>
                <a:gd name="T3" fmla="*/ 0 h 808010"/>
                <a:gd name="T4" fmla="*/ 2295659 w 2699456"/>
                <a:gd name="T5" fmla="*/ 416 h 808010"/>
                <a:gd name="T6" fmla="*/ 2699456 w 2699456"/>
                <a:gd name="T7" fmla="*/ 404213 h 808010"/>
                <a:gd name="T8" fmla="*/ 2295659 w 2699456"/>
                <a:gd name="T9" fmla="*/ 808010 h 808010"/>
                <a:gd name="T10" fmla="*/ 2295649 w 2699456"/>
                <a:gd name="T11" fmla="*/ 808009 h 808010"/>
                <a:gd name="T12" fmla="*/ 403807 w 2699456"/>
                <a:gd name="T13" fmla="*/ 808009 h 808010"/>
                <a:gd name="T14" fmla="*/ 403797 w 2699456"/>
                <a:gd name="T15" fmla="*/ 808010 h 808010"/>
                <a:gd name="T16" fmla="*/ 0 w 2699456"/>
                <a:gd name="T17" fmla="*/ 404213 h 808010"/>
                <a:gd name="T18" fmla="*/ 322418 w 2699456"/>
                <a:gd name="T19" fmla="*/ 8620 h 808010"/>
                <a:gd name="T20" fmla="*/ 403796 w 2699456"/>
                <a:gd name="T21" fmla="*/ 416 h 808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99456"/>
                <a:gd name="T34" fmla="*/ 0 h 808010"/>
                <a:gd name="T35" fmla="*/ 2699456 w 2699456"/>
                <a:gd name="T36" fmla="*/ 808010 h 808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99456" h="808010">
                  <a:moveTo>
                    <a:pt x="403796" y="0"/>
                  </a:moveTo>
                  <a:lnTo>
                    <a:pt x="2295659" y="0"/>
                  </a:lnTo>
                  <a:lnTo>
                    <a:pt x="2295659" y="416"/>
                  </a:lnTo>
                  <a:cubicBezTo>
                    <a:pt x="2518670" y="416"/>
                    <a:pt x="2699456" y="181202"/>
                    <a:pt x="2699456" y="404213"/>
                  </a:cubicBezTo>
                  <a:cubicBezTo>
                    <a:pt x="2699456" y="627224"/>
                    <a:pt x="2518670" y="808010"/>
                    <a:pt x="2295659" y="808010"/>
                  </a:cubicBezTo>
                  <a:lnTo>
                    <a:pt x="2295649" y="808009"/>
                  </a:lnTo>
                  <a:lnTo>
                    <a:pt x="403807" y="808009"/>
                  </a:lnTo>
                  <a:lnTo>
                    <a:pt x="403797" y="808010"/>
                  </a:lnTo>
                  <a:cubicBezTo>
                    <a:pt x="180786" y="808010"/>
                    <a:pt x="0" y="627224"/>
                    <a:pt x="0" y="404213"/>
                  </a:cubicBezTo>
                  <a:cubicBezTo>
                    <a:pt x="0" y="209078"/>
                    <a:pt x="138414" y="46272"/>
                    <a:pt x="322418" y="8620"/>
                  </a:cubicBezTo>
                  <a:lnTo>
                    <a:pt x="403796" y="416"/>
                  </a:lnTo>
                  <a:close/>
                </a:path>
              </a:pathLst>
            </a:custGeom>
            <a:solidFill>
              <a:srgbClr val="AEABAB"/>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0" name="任意多边形 17"/>
            <p:cNvSpPr>
              <a:spLocks noChangeArrowheads="1"/>
            </p:cNvSpPr>
            <p:nvPr/>
          </p:nvSpPr>
          <p:spPr bwMode="auto">
            <a:xfrm rot="2658651" flipH="1">
              <a:off x="2356878" y="71960"/>
              <a:ext cx="1154466" cy="412675"/>
            </a:xfrm>
            <a:custGeom>
              <a:avLst/>
              <a:gdLst>
                <a:gd name="T0" fmla="*/ 403796 w 2699456"/>
                <a:gd name="T1" fmla="*/ 0 h 808010"/>
                <a:gd name="T2" fmla="*/ 2295659 w 2699456"/>
                <a:gd name="T3" fmla="*/ 0 h 808010"/>
                <a:gd name="T4" fmla="*/ 2295659 w 2699456"/>
                <a:gd name="T5" fmla="*/ 416 h 808010"/>
                <a:gd name="T6" fmla="*/ 2699456 w 2699456"/>
                <a:gd name="T7" fmla="*/ 404213 h 808010"/>
                <a:gd name="T8" fmla="*/ 2295659 w 2699456"/>
                <a:gd name="T9" fmla="*/ 808010 h 808010"/>
                <a:gd name="T10" fmla="*/ 2295649 w 2699456"/>
                <a:gd name="T11" fmla="*/ 808009 h 808010"/>
                <a:gd name="T12" fmla="*/ 403807 w 2699456"/>
                <a:gd name="T13" fmla="*/ 808009 h 808010"/>
                <a:gd name="T14" fmla="*/ 403797 w 2699456"/>
                <a:gd name="T15" fmla="*/ 808010 h 808010"/>
                <a:gd name="T16" fmla="*/ 0 w 2699456"/>
                <a:gd name="T17" fmla="*/ 404213 h 808010"/>
                <a:gd name="T18" fmla="*/ 322418 w 2699456"/>
                <a:gd name="T19" fmla="*/ 8620 h 808010"/>
                <a:gd name="T20" fmla="*/ 403796 w 2699456"/>
                <a:gd name="T21" fmla="*/ 416 h 8080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99456"/>
                <a:gd name="T34" fmla="*/ 0 h 808010"/>
                <a:gd name="T35" fmla="*/ 2699456 w 2699456"/>
                <a:gd name="T36" fmla="*/ 808010 h 8080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99456" h="808010">
                  <a:moveTo>
                    <a:pt x="403796" y="0"/>
                  </a:moveTo>
                  <a:lnTo>
                    <a:pt x="2295659" y="0"/>
                  </a:lnTo>
                  <a:lnTo>
                    <a:pt x="2295659" y="416"/>
                  </a:lnTo>
                  <a:cubicBezTo>
                    <a:pt x="2518670" y="416"/>
                    <a:pt x="2699456" y="181202"/>
                    <a:pt x="2699456" y="404213"/>
                  </a:cubicBezTo>
                  <a:cubicBezTo>
                    <a:pt x="2699456" y="627224"/>
                    <a:pt x="2518670" y="808010"/>
                    <a:pt x="2295659" y="808010"/>
                  </a:cubicBezTo>
                  <a:lnTo>
                    <a:pt x="2295649" y="808009"/>
                  </a:lnTo>
                  <a:lnTo>
                    <a:pt x="403807" y="808009"/>
                  </a:lnTo>
                  <a:lnTo>
                    <a:pt x="403797" y="808010"/>
                  </a:lnTo>
                  <a:cubicBezTo>
                    <a:pt x="180786" y="808010"/>
                    <a:pt x="0" y="627224"/>
                    <a:pt x="0" y="404213"/>
                  </a:cubicBezTo>
                  <a:cubicBezTo>
                    <a:pt x="0" y="209078"/>
                    <a:pt x="138414" y="46272"/>
                    <a:pt x="322418" y="8620"/>
                  </a:cubicBezTo>
                  <a:lnTo>
                    <a:pt x="403796" y="416"/>
                  </a:lnTo>
                  <a:close/>
                </a:path>
              </a:pathLst>
            </a:custGeom>
            <a:solidFill>
              <a:srgbClr val="AEABAB"/>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23" name="组合 33"/>
          <p:cNvGrpSpPr/>
          <p:nvPr/>
        </p:nvGrpSpPr>
        <p:grpSpPr bwMode="auto">
          <a:xfrm>
            <a:off x="5795963" y="3587750"/>
            <a:ext cx="5580062" cy="71438"/>
            <a:chOff x="0" y="0"/>
            <a:chExt cx="3149600" cy="1117600"/>
          </a:xfrm>
        </p:grpSpPr>
        <p:sp>
          <p:nvSpPr>
            <p:cNvPr id="24" name="矩形 34"/>
            <p:cNvSpPr>
              <a:spLocks noChangeArrowheads="1"/>
            </p:cNvSpPr>
            <p:nvPr/>
          </p:nvSpPr>
          <p:spPr bwMode="auto">
            <a:xfrm>
              <a:off x="0" y="0"/>
              <a:ext cx="787400" cy="1117600"/>
            </a:xfrm>
            <a:prstGeom prst="rect">
              <a:avLst/>
            </a:prstGeom>
            <a:solidFill>
              <a:srgbClr val="148CB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35"/>
            <p:cNvSpPr>
              <a:spLocks noChangeArrowheads="1"/>
            </p:cNvSpPr>
            <p:nvPr/>
          </p:nvSpPr>
          <p:spPr bwMode="auto">
            <a:xfrm>
              <a:off x="787400" y="0"/>
              <a:ext cx="787400" cy="1117600"/>
            </a:xfrm>
            <a:prstGeom prst="rect">
              <a:avLst/>
            </a:prstGeom>
            <a:solidFill>
              <a:srgbClr val="00A0A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36"/>
            <p:cNvSpPr>
              <a:spLocks noChangeArrowheads="1"/>
            </p:cNvSpPr>
            <p:nvPr/>
          </p:nvSpPr>
          <p:spPr bwMode="auto">
            <a:xfrm>
              <a:off x="1574800" y="0"/>
              <a:ext cx="787400" cy="1117600"/>
            </a:xfrm>
            <a:prstGeom prst="rect">
              <a:avLst/>
            </a:prstGeom>
            <a:solidFill>
              <a:srgbClr val="F0AF4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7" name="矩形 37"/>
            <p:cNvSpPr>
              <a:spLocks noChangeArrowheads="1"/>
            </p:cNvSpPr>
            <p:nvPr/>
          </p:nvSpPr>
          <p:spPr bwMode="auto">
            <a:xfrm>
              <a:off x="2362200" y="0"/>
              <a:ext cx="787400" cy="1117600"/>
            </a:xfrm>
            <a:prstGeom prst="rect">
              <a:avLst/>
            </a:prstGeom>
            <a:solidFill>
              <a:srgbClr val="D2501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2" name="标题 1"/>
          <p:cNvSpPr>
            <a:spLocks noGrp="1"/>
          </p:cNvSpPr>
          <p:nvPr>
            <p:ph type="ctrTitle" hasCustomPrompt="1"/>
          </p:nvPr>
        </p:nvSpPr>
        <p:spPr>
          <a:xfrm>
            <a:off x="5363940" y="1803400"/>
            <a:ext cx="6436174" cy="1714822"/>
          </a:xfrm>
        </p:spPr>
        <p:txBody>
          <a:bodyPr anchor="b"/>
          <a:lstStyle>
            <a:lvl1pPr algn="ctr">
              <a:defRPr sz="5400"/>
            </a:lvl1pPr>
          </a:lstStyle>
          <a:p>
            <a:r>
              <a:rPr lang="zh-CN" altLang="en-US" dirty="0" smtClean="0"/>
              <a:t>编辑标题</a:t>
            </a:r>
            <a:endParaRPr lang="zh-CN" altLang="en-US" dirty="0"/>
          </a:p>
        </p:txBody>
      </p:sp>
      <p:sp>
        <p:nvSpPr>
          <p:cNvPr id="3" name="副标题 2"/>
          <p:cNvSpPr>
            <a:spLocks noGrp="1"/>
          </p:cNvSpPr>
          <p:nvPr>
            <p:ph type="subTitle" idx="1"/>
          </p:nvPr>
        </p:nvSpPr>
        <p:spPr>
          <a:xfrm>
            <a:off x="5363939" y="3723803"/>
            <a:ext cx="6436174" cy="119109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lvl1pPr>
              <a:defRPr/>
            </a:lvl1pPr>
          </a:lstStyle>
          <a:p>
            <a:fld id="{938F21B6-1322-4426-8E8E-E51563FFC807}" type="datetime1">
              <a:rPr lang="zh-CN" altLang="en-US"/>
            </a:fld>
            <a:endParaRPr lang="zh-CN" altLang="en-US" sz="1800">
              <a:solidFill>
                <a:schemeClr val="tx1"/>
              </a:solidFill>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485D97F7-0CE9-438F-A5BB-44B552A6D76F}" type="slidenum">
              <a:rPr lang="zh-CN" altLang="en-US"/>
            </a:fld>
            <a:endParaRPr lang="zh-CN" altLang="en-US" sz="180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FD9D74-47D9-4702-A33C-335B63B48DB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BC47A4-756D-490B-A52F-7D9E2C9FC05F}" type="slidenum">
              <a:rPr lang="zh-CN" altLang="en-US" smtClean="0"/>
            </a:fld>
            <a:endParaRPr lang="zh-CN" altLang="en-US"/>
          </a:p>
        </p:txBody>
      </p:sp>
      <p:sp>
        <p:nvSpPr>
          <p:cNvPr id="7" name="内容占位符 6"/>
          <p:cNvSpPr>
            <a:spLocks noGrp="1"/>
          </p:cNvSpPr>
          <p:nvPr>
            <p:ph sz="quarter" idx="13"/>
          </p:nvPr>
        </p:nvSpPr>
        <p:spPr>
          <a:xfrm>
            <a:off x="838200" y="529067"/>
            <a:ext cx="10515600" cy="5575095"/>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wrap="square" lIns="121897" tIns="121897" rIns="121897" bIns="121897"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a:spLocks noGrp="1"/>
          </p:cNvSpPr>
          <p:nvPr>
            <p:ph type="body" idx="1"/>
          </p:nvPr>
        </p:nvSpPr>
        <p:spPr>
          <a:xfrm>
            <a:off x="415600" y="1536633"/>
            <a:ext cx="11360800" cy="4555200"/>
          </a:xfrm>
          <a:prstGeom prst="rect">
            <a:avLst/>
          </a:prstGeom>
        </p:spPr>
        <p:txBody>
          <a:bodyPr wrap="square" lIns="121897" tIns="121897" rIns="121897" bIns="121897"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a:spLocks noGrp="1"/>
          </p:cNvSpPr>
          <p:nvPr>
            <p:ph type="sldNum" idx="12"/>
          </p:nvPr>
        </p:nvSpPr>
        <p:spPr>
          <a:xfrm>
            <a:off x="11320333" y="6241345"/>
            <a:ext cx="731600" cy="524800"/>
          </a:xfrm>
          <a:prstGeom prst="rect">
            <a:avLst/>
          </a:prstGeom>
        </p:spPr>
        <p:txBody>
          <a:bodyPr wrap="square" lIns="121897" tIns="121897" rIns="121897" bIns="121897" anchor="ctr" anchorCtr="0">
            <a:noAutofit/>
          </a:bodyPr>
          <a:lstStyle/>
          <a:p>
            <a:fld id="{00000000-1234-1234-1234-12341234123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fld id="{938F21B6-1322-4426-8E8E-E51563FFC807}" type="datetime1">
              <a:rPr lang="zh-CN" altLang="en-US"/>
            </a:fld>
            <a:endParaRPr lang="zh-CN" altLang="en-US" sz="1800">
              <a:solidFill>
                <a:schemeClr val="tx1"/>
              </a:solidFill>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546A36E3-EB4D-46FD-BE8C-453D209C6280}" type="slidenum">
              <a:rPr lang="zh-CN" altLang="en-US"/>
            </a:fld>
            <a:endParaRPr lang="zh-CN" altLang="en-US" sz="180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40"/>
          <p:cNvSpPr>
            <a:spLocks noChangeArrowheads="1"/>
          </p:cNvSpPr>
          <p:nvPr/>
        </p:nvSpPr>
        <p:spPr bwMode="auto">
          <a:xfrm>
            <a:off x="0" y="0"/>
            <a:ext cx="6105525" cy="6858000"/>
          </a:xfrm>
          <a:prstGeom prst="rect">
            <a:avLst/>
          </a:prstGeom>
          <a:solidFill>
            <a:srgbClr val="148CB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 name="矩形 41"/>
          <p:cNvSpPr>
            <a:spLocks noChangeArrowheads="1"/>
          </p:cNvSpPr>
          <p:nvPr/>
        </p:nvSpPr>
        <p:spPr bwMode="auto">
          <a:xfrm>
            <a:off x="6213475" y="0"/>
            <a:ext cx="114300" cy="6858000"/>
          </a:xfrm>
          <a:prstGeom prst="rect">
            <a:avLst/>
          </a:prstGeom>
          <a:solidFill>
            <a:srgbClr val="148CB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 name="椭圆 45"/>
          <p:cNvSpPr>
            <a:spLocks noChangeArrowheads="1"/>
          </p:cNvSpPr>
          <p:nvPr/>
        </p:nvSpPr>
        <p:spPr bwMode="auto">
          <a:xfrm>
            <a:off x="7294563" y="2884488"/>
            <a:ext cx="1082675" cy="1081087"/>
          </a:xfrm>
          <a:prstGeom prst="ellipse">
            <a:avLst/>
          </a:prstGeom>
          <a:solidFill>
            <a:srgbClr val="00A0A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 name="椭圆 63"/>
          <p:cNvSpPr>
            <a:spLocks noChangeArrowheads="1"/>
          </p:cNvSpPr>
          <p:nvPr/>
        </p:nvSpPr>
        <p:spPr bwMode="auto">
          <a:xfrm>
            <a:off x="8785225" y="2884488"/>
            <a:ext cx="1081088" cy="1081087"/>
          </a:xfrm>
          <a:prstGeom prst="ellipse">
            <a:avLst/>
          </a:prstGeom>
          <a:solidFill>
            <a:srgbClr val="F0AF4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2" name="椭圆 64"/>
          <p:cNvSpPr>
            <a:spLocks noChangeArrowheads="1"/>
          </p:cNvSpPr>
          <p:nvPr/>
        </p:nvSpPr>
        <p:spPr bwMode="auto">
          <a:xfrm>
            <a:off x="10274300" y="2884488"/>
            <a:ext cx="1082675" cy="1081087"/>
          </a:xfrm>
          <a:prstGeom prst="ellipse">
            <a:avLst/>
          </a:prstGeom>
          <a:solidFill>
            <a:srgbClr val="D2501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3" name="组合 81"/>
          <p:cNvGrpSpPr/>
          <p:nvPr/>
        </p:nvGrpSpPr>
        <p:grpSpPr bwMode="auto">
          <a:xfrm>
            <a:off x="8997950" y="3195638"/>
            <a:ext cx="690563" cy="523875"/>
            <a:chOff x="0" y="0"/>
            <a:chExt cx="509646" cy="387231"/>
          </a:xfrm>
        </p:grpSpPr>
        <p:sp>
          <p:nvSpPr>
            <p:cNvPr id="14" name="Freeform 20"/>
            <p:cNvSpPr>
              <a:spLocks noEditPoints="1" noChangeArrowheads="1"/>
            </p:cNvSpPr>
            <p:nvPr/>
          </p:nvSpPr>
          <p:spPr bwMode="auto">
            <a:xfrm>
              <a:off x="0" y="51839"/>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000">
                <a:solidFill>
                  <a:srgbClr val="000000"/>
                </a:solidFill>
                <a:latin typeface="Calibri" panose="020F0502020204030204" charset="0"/>
                <a:sym typeface="宋体" panose="02010600030101010101" pitchFamily="2" charset="-122"/>
              </a:endParaRPr>
            </a:p>
          </p:txBody>
        </p:sp>
        <p:sp>
          <p:nvSpPr>
            <p:cNvPr id="15" name="Freeform 21"/>
            <p:cNvSpPr>
              <a:spLocks noEditPoints="1" noChangeArrowheads="1"/>
            </p:cNvSpPr>
            <p:nvPr/>
          </p:nvSpPr>
          <p:spPr bwMode="auto">
            <a:xfrm>
              <a:off x="309785" y="0"/>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000">
                <a:solidFill>
                  <a:srgbClr val="000000"/>
                </a:solidFill>
                <a:latin typeface="Calibri" panose="020F0502020204030204" charset="0"/>
                <a:sym typeface="宋体" panose="02010600030101010101" pitchFamily="2" charset="-122"/>
              </a:endParaRPr>
            </a:p>
          </p:txBody>
        </p:sp>
      </p:grpSp>
      <p:grpSp>
        <p:nvGrpSpPr>
          <p:cNvPr id="16" name="组合 84"/>
          <p:cNvGrpSpPr/>
          <p:nvPr/>
        </p:nvGrpSpPr>
        <p:grpSpPr bwMode="auto">
          <a:xfrm>
            <a:off x="7588250" y="3225800"/>
            <a:ext cx="515938" cy="493713"/>
            <a:chOff x="0" y="0"/>
            <a:chExt cx="2438400" cy="2332038"/>
          </a:xfrm>
        </p:grpSpPr>
        <p:sp>
          <p:nvSpPr>
            <p:cNvPr id="17"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000">
                <a:solidFill>
                  <a:srgbClr val="000000"/>
                </a:solidFill>
                <a:latin typeface="Calibri" panose="020F0502020204030204" charset="0"/>
                <a:sym typeface="宋体" panose="02010600030101010101" pitchFamily="2" charset="-122"/>
              </a:endParaRPr>
            </a:p>
          </p:txBody>
        </p:sp>
        <p:sp>
          <p:nvSpPr>
            <p:cNvPr id="18" name="任意多边形 86"/>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000">
                <a:solidFill>
                  <a:srgbClr val="000000"/>
                </a:solidFill>
                <a:latin typeface="Calibri" panose="020F0502020204030204" charset="0"/>
                <a:sym typeface="宋体" panose="02010600030101010101" pitchFamily="2" charset="-122"/>
              </a:endParaRPr>
            </a:p>
          </p:txBody>
        </p:sp>
      </p:grpSp>
      <p:grpSp>
        <p:nvGrpSpPr>
          <p:cNvPr id="19" name="组合 87"/>
          <p:cNvGrpSpPr/>
          <p:nvPr/>
        </p:nvGrpSpPr>
        <p:grpSpPr bwMode="auto">
          <a:xfrm>
            <a:off x="10591800" y="3119438"/>
            <a:ext cx="447675" cy="573087"/>
            <a:chOff x="0" y="0"/>
            <a:chExt cx="563562" cy="720725"/>
          </a:xfrm>
        </p:grpSpPr>
        <p:sp>
          <p:nvSpPr>
            <p:cNvPr id="20" name="Freeform 32"/>
            <p:cNvSpPr>
              <a:spLocks noChangeArrowheads="1"/>
            </p:cNvSpPr>
            <p:nvPr/>
          </p:nvSpPr>
          <p:spPr bwMode="auto">
            <a:xfrm>
              <a:off x="209550" y="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21" name="Freeform 33"/>
            <p:cNvSpPr>
              <a:spLocks noChangeArrowheads="1"/>
            </p:cNvSpPr>
            <p:nvPr/>
          </p:nvSpPr>
          <p:spPr bwMode="auto">
            <a:xfrm>
              <a:off x="0" y="43973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22" name="Freeform 34"/>
            <p:cNvSpPr>
              <a:spLocks noChangeArrowheads="1"/>
            </p:cNvSpPr>
            <p:nvPr/>
          </p:nvSpPr>
          <p:spPr bwMode="auto">
            <a:xfrm>
              <a:off x="420687" y="23177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grpSp>
      <p:sp>
        <p:nvSpPr>
          <p:cNvPr id="25" name="直接连接符 93"/>
          <p:cNvSpPr>
            <a:spLocks noChangeShapeType="1"/>
          </p:cNvSpPr>
          <p:nvPr/>
        </p:nvSpPr>
        <p:spPr bwMode="auto">
          <a:xfrm rot="5400000">
            <a:off x="3206750" y="2690813"/>
            <a:ext cx="0" cy="3600450"/>
          </a:xfrm>
          <a:prstGeom prst="line">
            <a:avLst/>
          </a:prstGeom>
          <a:noFill/>
          <a:ln w="12700" cap="flat" cmpd="sng">
            <a:solidFill>
              <a:schemeClr val="bg1"/>
            </a:solidFill>
            <a:bevel/>
          </a:ln>
          <a:extLst>
            <a:ext uri="{909E8E84-426E-40DD-AFC4-6F175D3DCCD1}">
              <a14:hiddenFill xmlns:a14="http://schemas.microsoft.com/office/drawing/2010/main">
                <a:noFill/>
              </a14:hiddenFill>
            </a:ext>
          </a:extLst>
        </p:spPr>
        <p:txBody>
          <a:bodyPr/>
          <a:lstStyle/>
          <a:p>
            <a:endParaRPr lang="zh-CN" altLang="en-US"/>
          </a:p>
        </p:txBody>
      </p:sp>
      <p:sp>
        <p:nvSpPr>
          <p:cNvPr id="2" name="标题 1"/>
          <p:cNvSpPr>
            <a:spLocks noGrp="1"/>
          </p:cNvSpPr>
          <p:nvPr>
            <p:ph type="title" hasCustomPrompt="1"/>
          </p:nvPr>
        </p:nvSpPr>
        <p:spPr>
          <a:xfrm>
            <a:off x="432752" y="3303735"/>
            <a:ext cx="5547996" cy="1067674"/>
          </a:xfrm>
        </p:spPr>
        <p:txBody>
          <a:bodyPr anchor="b"/>
          <a:lstStyle>
            <a:lvl1pPr algn="ctr">
              <a:defRPr sz="3600">
                <a:solidFill>
                  <a:schemeClr val="bg1"/>
                </a:solidFill>
              </a:defRPr>
            </a:lvl1pPr>
          </a:lstStyle>
          <a:p>
            <a:r>
              <a:rPr lang="zh-CN" altLang="en-US" dirty="0" smtClean="0"/>
              <a:t>编辑标题</a:t>
            </a:r>
            <a:endParaRPr lang="zh-CN" altLang="en-US" dirty="0"/>
          </a:p>
        </p:txBody>
      </p:sp>
      <p:sp>
        <p:nvSpPr>
          <p:cNvPr id="3" name="文本占位符 2"/>
          <p:cNvSpPr>
            <a:spLocks noGrp="1"/>
          </p:cNvSpPr>
          <p:nvPr>
            <p:ph type="body" idx="1"/>
          </p:nvPr>
        </p:nvSpPr>
        <p:spPr>
          <a:xfrm>
            <a:off x="432752" y="4631419"/>
            <a:ext cx="5547996" cy="1159781"/>
          </a:xfrm>
        </p:spPr>
        <p:txBody>
          <a:bodyPr/>
          <a:lstStyle>
            <a:lvl1pPr marL="0" indent="0" algn="ctr">
              <a:buNone/>
              <a:defRPr sz="20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dirty="0" smtClean="0"/>
              <a:t>单击此处编辑母版文本样式</a:t>
            </a:r>
            <a:endParaRPr lang="zh-CN" altLang="en-US" dirty="0" smtClean="0"/>
          </a:p>
        </p:txBody>
      </p:sp>
      <p:sp>
        <p:nvSpPr>
          <p:cNvPr id="4" name="日期占位符 3"/>
          <p:cNvSpPr>
            <a:spLocks noGrp="1"/>
          </p:cNvSpPr>
          <p:nvPr>
            <p:ph type="dt" sz="half" idx="10"/>
          </p:nvPr>
        </p:nvSpPr>
        <p:spPr/>
        <p:txBody>
          <a:bodyPr/>
          <a:lstStyle>
            <a:lvl1pPr>
              <a:defRPr/>
            </a:lvl1pPr>
          </a:lstStyle>
          <a:p>
            <a:fld id="{938F21B6-1322-4426-8E8E-E51563FFC807}" type="datetime1">
              <a:rPr lang="zh-CN" altLang="en-US"/>
            </a:fld>
            <a:endParaRPr lang="zh-CN" altLang="en-US" sz="1800">
              <a:solidFill>
                <a:schemeClr val="tx1"/>
              </a:solidFill>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B69BA529-EC2C-4D3E-AFE6-949DAD5F34FF}" type="slidenum">
              <a:rPr lang="zh-CN" altLang="en-US"/>
            </a:fld>
            <a:endParaRPr lang="zh-CN" altLang="en-US" sz="180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lvl1pPr>
              <a:defRPr/>
            </a:lvl1pPr>
          </a:lstStyle>
          <a:p>
            <a:fld id="{938F21B6-1322-4426-8E8E-E51563FFC807}" type="datetime1">
              <a:rPr lang="zh-CN" altLang="en-US"/>
            </a:fld>
            <a:endParaRPr lang="zh-CN" altLang="en-US" sz="1800">
              <a:solidFill>
                <a:schemeClr val="tx1"/>
              </a:solidFill>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431E6B21-E833-4DA2-B83F-2DC5FDC19924}" type="slidenum">
              <a:rPr lang="zh-CN" altLang="en-US"/>
            </a:fld>
            <a:endParaRPr lang="zh-CN" altLang="en-US" sz="180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7700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内容占位符 3"/>
          <p:cNvSpPr>
            <a:spLocks noGrp="1"/>
          </p:cNvSpPr>
          <p:nvPr>
            <p:ph sz="half" idx="2"/>
          </p:nvPr>
        </p:nvSpPr>
        <p:spPr>
          <a:xfrm>
            <a:off x="839788" y="2654299"/>
            <a:ext cx="5157787" cy="3535363"/>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7700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6" name="内容占位符 5"/>
          <p:cNvSpPr>
            <a:spLocks noGrp="1"/>
          </p:cNvSpPr>
          <p:nvPr>
            <p:ph sz="quarter" idx="4"/>
          </p:nvPr>
        </p:nvSpPr>
        <p:spPr>
          <a:xfrm>
            <a:off x="6172200" y="2654299"/>
            <a:ext cx="5183188" cy="3535363"/>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lvl1pPr>
              <a:defRPr/>
            </a:lvl1pPr>
          </a:lstStyle>
          <a:p>
            <a:fld id="{938F21B6-1322-4426-8E8E-E51563FFC807}" type="datetime1">
              <a:rPr lang="zh-CN" altLang="en-US"/>
            </a:fld>
            <a:endParaRPr lang="zh-CN" altLang="en-US" sz="1800">
              <a:solidFill>
                <a:schemeClr val="tx1"/>
              </a:solidFill>
            </a:endParaRPr>
          </a:p>
        </p:txBody>
      </p:sp>
      <p:sp>
        <p:nvSpPr>
          <p:cNvPr id="8" name="页脚占位符 7"/>
          <p:cNvSpPr>
            <a:spLocks noGrp="1"/>
          </p:cNvSpPr>
          <p:nvPr>
            <p:ph type="ftr" sz="quarter" idx="11"/>
          </p:nvPr>
        </p:nvSpPr>
        <p:spPr/>
        <p:txBody>
          <a:bodyPr/>
          <a:lstStyle>
            <a:lvl1pPr>
              <a:defRPr/>
            </a:lvl1pPr>
          </a:lstStyle>
          <a:p>
            <a:endParaRPr lang="zh-CN" altLang="zh-CN"/>
          </a:p>
        </p:txBody>
      </p:sp>
      <p:sp>
        <p:nvSpPr>
          <p:cNvPr id="9" name="灯片编号占位符 8"/>
          <p:cNvSpPr>
            <a:spLocks noGrp="1"/>
          </p:cNvSpPr>
          <p:nvPr>
            <p:ph type="sldNum" sz="quarter" idx="12"/>
          </p:nvPr>
        </p:nvSpPr>
        <p:spPr/>
        <p:txBody>
          <a:bodyPr/>
          <a:lstStyle>
            <a:lvl1pPr>
              <a:defRPr/>
            </a:lvl1pPr>
          </a:lstStyle>
          <a:p>
            <a:fld id="{514EE41B-490D-4E9F-A376-4C3FAB45EB8B}" type="slidenum">
              <a:rPr lang="zh-CN" altLang="en-US"/>
            </a:fld>
            <a:endParaRPr lang="zh-CN" altLang="en-US" sz="180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6" name="组合 1"/>
          <p:cNvGrpSpPr/>
          <p:nvPr/>
        </p:nvGrpSpPr>
        <p:grpSpPr bwMode="auto">
          <a:xfrm>
            <a:off x="3249613" y="4883150"/>
            <a:ext cx="5746750" cy="1974850"/>
            <a:chOff x="0" y="0"/>
            <a:chExt cx="4651016" cy="1975760"/>
          </a:xfrm>
        </p:grpSpPr>
        <p:sp>
          <p:nvSpPr>
            <p:cNvPr id="7" name="矩形 69"/>
            <p:cNvSpPr>
              <a:spLocks noChangeArrowheads="1"/>
            </p:cNvSpPr>
            <p:nvPr/>
          </p:nvSpPr>
          <p:spPr bwMode="auto">
            <a:xfrm>
              <a:off x="0" y="2"/>
              <a:ext cx="1162754" cy="1975757"/>
            </a:xfrm>
            <a:prstGeom prst="rect">
              <a:avLst/>
            </a:prstGeom>
            <a:solidFill>
              <a:srgbClr val="148CB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 name="矩形 70"/>
            <p:cNvSpPr>
              <a:spLocks noChangeArrowheads="1"/>
            </p:cNvSpPr>
            <p:nvPr/>
          </p:nvSpPr>
          <p:spPr bwMode="auto">
            <a:xfrm>
              <a:off x="1162754" y="1"/>
              <a:ext cx="1162754" cy="1975757"/>
            </a:xfrm>
            <a:prstGeom prst="rect">
              <a:avLst/>
            </a:prstGeom>
            <a:solidFill>
              <a:srgbClr val="00A0A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 name="矩形 71"/>
            <p:cNvSpPr>
              <a:spLocks noChangeArrowheads="1"/>
            </p:cNvSpPr>
            <p:nvPr/>
          </p:nvSpPr>
          <p:spPr bwMode="auto">
            <a:xfrm>
              <a:off x="2325508" y="0"/>
              <a:ext cx="1162754" cy="1975757"/>
            </a:xfrm>
            <a:prstGeom prst="rect">
              <a:avLst/>
            </a:prstGeom>
            <a:solidFill>
              <a:srgbClr val="F0AF4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 name="矩形 72"/>
            <p:cNvSpPr>
              <a:spLocks noChangeArrowheads="1"/>
            </p:cNvSpPr>
            <p:nvPr/>
          </p:nvSpPr>
          <p:spPr bwMode="auto">
            <a:xfrm>
              <a:off x="3488262" y="3"/>
              <a:ext cx="1162754" cy="1975757"/>
            </a:xfrm>
            <a:prstGeom prst="rect">
              <a:avLst/>
            </a:prstGeom>
            <a:solidFill>
              <a:srgbClr val="D2501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11" name="组合 73"/>
          <p:cNvGrpSpPr/>
          <p:nvPr/>
        </p:nvGrpSpPr>
        <p:grpSpPr bwMode="auto">
          <a:xfrm>
            <a:off x="3249613" y="0"/>
            <a:ext cx="5746750" cy="1974850"/>
            <a:chOff x="0" y="0"/>
            <a:chExt cx="4651016" cy="1975760"/>
          </a:xfrm>
        </p:grpSpPr>
        <p:sp>
          <p:nvSpPr>
            <p:cNvPr id="12" name="矩形 74"/>
            <p:cNvSpPr>
              <a:spLocks noChangeArrowheads="1"/>
            </p:cNvSpPr>
            <p:nvPr/>
          </p:nvSpPr>
          <p:spPr bwMode="auto">
            <a:xfrm>
              <a:off x="0" y="2"/>
              <a:ext cx="1162754" cy="1975757"/>
            </a:xfrm>
            <a:prstGeom prst="rect">
              <a:avLst/>
            </a:prstGeom>
            <a:solidFill>
              <a:srgbClr val="148CB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3" name="矩形 75"/>
            <p:cNvSpPr>
              <a:spLocks noChangeArrowheads="1"/>
            </p:cNvSpPr>
            <p:nvPr/>
          </p:nvSpPr>
          <p:spPr bwMode="auto">
            <a:xfrm>
              <a:off x="1162754" y="1"/>
              <a:ext cx="1162754" cy="1975757"/>
            </a:xfrm>
            <a:prstGeom prst="rect">
              <a:avLst/>
            </a:prstGeom>
            <a:solidFill>
              <a:srgbClr val="00A0A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4" name="矩形 76"/>
            <p:cNvSpPr>
              <a:spLocks noChangeArrowheads="1"/>
            </p:cNvSpPr>
            <p:nvPr/>
          </p:nvSpPr>
          <p:spPr bwMode="auto">
            <a:xfrm>
              <a:off x="2325508" y="0"/>
              <a:ext cx="1162754" cy="1975757"/>
            </a:xfrm>
            <a:prstGeom prst="rect">
              <a:avLst/>
            </a:prstGeom>
            <a:solidFill>
              <a:srgbClr val="F0AF4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5" name="矩形 77"/>
            <p:cNvSpPr>
              <a:spLocks noChangeArrowheads="1"/>
            </p:cNvSpPr>
            <p:nvPr/>
          </p:nvSpPr>
          <p:spPr bwMode="auto">
            <a:xfrm>
              <a:off x="3488262" y="3"/>
              <a:ext cx="1162754" cy="1975757"/>
            </a:xfrm>
            <a:prstGeom prst="rect">
              <a:avLst/>
            </a:prstGeom>
            <a:solidFill>
              <a:srgbClr val="D2501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2" name="标题 1"/>
          <p:cNvSpPr>
            <a:spLocks noGrp="1"/>
          </p:cNvSpPr>
          <p:nvPr>
            <p:ph type="title" hasCustomPrompt="1"/>
          </p:nvPr>
        </p:nvSpPr>
        <p:spPr>
          <a:xfrm>
            <a:off x="3195636" y="2343151"/>
            <a:ext cx="5800728" cy="2171692"/>
          </a:xfrm>
        </p:spPr>
        <p:txBody>
          <a:bodyPr/>
          <a:lstStyle>
            <a:lvl1pPr algn="ctr">
              <a:defRPr sz="7200"/>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lstStyle>
            <a:lvl1pPr>
              <a:defRPr/>
            </a:lvl1pPr>
          </a:lstStyle>
          <a:p>
            <a:fld id="{938F21B6-1322-4426-8E8E-E51563FFC807}" type="datetime1">
              <a:rPr lang="zh-CN" altLang="en-US"/>
            </a:fld>
            <a:endParaRPr lang="zh-CN" altLang="en-US" sz="1800">
              <a:solidFill>
                <a:schemeClr val="tx1"/>
              </a:solidFill>
            </a:endParaRPr>
          </a:p>
        </p:txBody>
      </p:sp>
      <p:sp>
        <p:nvSpPr>
          <p:cNvPr id="4" name="页脚占位符 3"/>
          <p:cNvSpPr>
            <a:spLocks noGrp="1"/>
          </p:cNvSpPr>
          <p:nvPr>
            <p:ph type="ftr" sz="quarter" idx="11"/>
          </p:nvPr>
        </p:nvSpPr>
        <p:spPr/>
        <p:txBody>
          <a:bodyPr/>
          <a:lstStyle>
            <a:lvl1pPr>
              <a:defRPr/>
            </a:lvl1pPr>
          </a:lstStyle>
          <a:p>
            <a:endParaRPr lang="zh-CN" altLang="zh-CN"/>
          </a:p>
        </p:txBody>
      </p:sp>
      <p:sp>
        <p:nvSpPr>
          <p:cNvPr id="5" name="灯片编号占位符 4"/>
          <p:cNvSpPr>
            <a:spLocks noGrp="1"/>
          </p:cNvSpPr>
          <p:nvPr>
            <p:ph type="sldNum" sz="quarter" idx="12"/>
          </p:nvPr>
        </p:nvSpPr>
        <p:spPr/>
        <p:txBody>
          <a:bodyPr/>
          <a:lstStyle>
            <a:lvl1pPr>
              <a:defRPr/>
            </a:lvl1pPr>
          </a:lstStyle>
          <a:p>
            <a:fld id="{DA51660D-FD56-4D10-8F6B-436AB3EEB829}" type="slidenum">
              <a:rPr lang="zh-CN" altLang="en-US"/>
            </a:fld>
            <a:endParaRPr lang="zh-CN" altLang="en-US" sz="180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938F21B6-1322-4426-8E8E-E51563FFC807}" type="datetime1">
              <a:rPr lang="zh-CN" altLang="en-US"/>
            </a:fld>
            <a:endParaRPr lang="zh-CN" altLang="en-US" sz="1800">
              <a:solidFill>
                <a:schemeClr val="tx1"/>
              </a:solidFill>
            </a:endParaRPr>
          </a:p>
        </p:txBody>
      </p:sp>
      <p:sp>
        <p:nvSpPr>
          <p:cNvPr id="3" name="页脚占位符 2"/>
          <p:cNvSpPr>
            <a:spLocks noGrp="1"/>
          </p:cNvSpPr>
          <p:nvPr>
            <p:ph type="ftr" sz="quarter" idx="11"/>
          </p:nvPr>
        </p:nvSpPr>
        <p:spPr/>
        <p:txBody>
          <a:bodyPr/>
          <a:lstStyle>
            <a:lvl1pPr>
              <a:defRPr/>
            </a:lvl1pPr>
          </a:lstStyle>
          <a:p>
            <a:endParaRPr lang="zh-CN" altLang="zh-CN"/>
          </a:p>
        </p:txBody>
      </p:sp>
      <p:sp>
        <p:nvSpPr>
          <p:cNvPr id="4" name="灯片编号占位符 3"/>
          <p:cNvSpPr>
            <a:spLocks noGrp="1"/>
          </p:cNvSpPr>
          <p:nvPr>
            <p:ph type="sldNum" sz="quarter" idx="12"/>
          </p:nvPr>
        </p:nvSpPr>
        <p:spPr/>
        <p:txBody>
          <a:bodyPr/>
          <a:lstStyle>
            <a:lvl1pPr>
              <a:defRPr/>
            </a:lvl1pPr>
          </a:lstStyle>
          <a:p>
            <a:fld id="{EA840D58-4386-4226-80C9-F062568A0BF2}" type="slidenum">
              <a:rPr lang="zh-CN" altLang="en-US"/>
            </a:fld>
            <a:endParaRPr lang="zh-CN" altLang="en-US" sz="1800">
              <a:solidFill>
                <a:schemeClr val="tx1"/>
              </a:solidFill>
            </a:endParaRPr>
          </a:p>
        </p:txBody>
      </p:sp>
      <p:sp>
        <p:nvSpPr>
          <p:cNvPr id="5" name="矩形 55"/>
          <p:cNvSpPr>
            <a:spLocks noChangeArrowheads="1"/>
          </p:cNvSpPr>
          <p:nvPr/>
        </p:nvSpPr>
        <p:spPr bwMode="auto">
          <a:xfrm>
            <a:off x="330200" y="504825"/>
            <a:ext cx="2046288" cy="101600"/>
          </a:xfrm>
          <a:prstGeom prst="rect">
            <a:avLst/>
          </a:prstGeom>
          <a:solidFill>
            <a:srgbClr val="148CB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 name="矩形 56"/>
          <p:cNvSpPr>
            <a:spLocks noChangeArrowheads="1"/>
          </p:cNvSpPr>
          <p:nvPr/>
        </p:nvSpPr>
        <p:spPr bwMode="auto">
          <a:xfrm>
            <a:off x="2441575" y="504825"/>
            <a:ext cx="431800" cy="101600"/>
          </a:xfrm>
          <a:prstGeom prst="rect">
            <a:avLst/>
          </a:prstGeom>
          <a:solidFill>
            <a:srgbClr val="00A0A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 name="矩形 57"/>
          <p:cNvSpPr>
            <a:spLocks noChangeArrowheads="1"/>
          </p:cNvSpPr>
          <p:nvPr/>
        </p:nvSpPr>
        <p:spPr bwMode="auto">
          <a:xfrm>
            <a:off x="2938463" y="504825"/>
            <a:ext cx="430212" cy="101600"/>
          </a:xfrm>
          <a:prstGeom prst="rect">
            <a:avLst/>
          </a:prstGeom>
          <a:solidFill>
            <a:srgbClr val="F0AF4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 name="矩形 58"/>
          <p:cNvSpPr>
            <a:spLocks noChangeArrowheads="1"/>
          </p:cNvSpPr>
          <p:nvPr/>
        </p:nvSpPr>
        <p:spPr bwMode="auto">
          <a:xfrm>
            <a:off x="3435350" y="504825"/>
            <a:ext cx="430213" cy="101600"/>
          </a:xfrm>
          <a:prstGeom prst="rect">
            <a:avLst/>
          </a:prstGeom>
          <a:solidFill>
            <a:srgbClr val="D2501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 name="矩形 59"/>
          <p:cNvSpPr>
            <a:spLocks noChangeArrowheads="1"/>
          </p:cNvSpPr>
          <p:nvPr/>
        </p:nvSpPr>
        <p:spPr bwMode="auto">
          <a:xfrm flipH="1">
            <a:off x="9842500" y="504825"/>
            <a:ext cx="2044700" cy="101600"/>
          </a:xfrm>
          <a:prstGeom prst="rect">
            <a:avLst/>
          </a:prstGeom>
          <a:solidFill>
            <a:srgbClr val="148CB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 name="矩形 60"/>
          <p:cNvSpPr>
            <a:spLocks noChangeArrowheads="1"/>
          </p:cNvSpPr>
          <p:nvPr/>
        </p:nvSpPr>
        <p:spPr bwMode="auto">
          <a:xfrm flipH="1">
            <a:off x="9345613" y="504825"/>
            <a:ext cx="431800" cy="101600"/>
          </a:xfrm>
          <a:prstGeom prst="rect">
            <a:avLst/>
          </a:prstGeom>
          <a:solidFill>
            <a:srgbClr val="00A0A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 name="矩形 61"/>
          <p:cNvSpPr>
            <a:spLocks noChangeArrowheads="1"/>
          </p:cNvSpPr>
          <p:nvPr/>
        </p:nvSpPr>
        <p:spPr bwMode="auto">
          <a:xfrm flipH="1">
            <a:off x="8848725" y="504825"/>
            <a:ext cx="431800" cy="101600"/>
          </a:xfrm>
          <a:prstGeom prst="rect">
            <a:avLst/>
          </a:prstGeom>
          <a:solidFill>
            <a:srgbClr val="F0AF4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2" name="矩形 62"/>
          <p:cNvSpPr>
            <a:spLocks noChangeArrowheads="1"/>
          </p:cNvSpPr>
          <p:nvPr/>
        </p:nvSpPr>
        <p:spPr bwMode="auto">
          <a:xfrm flipH="1">
            <a:off x="8353425" y="504825"/>
            <a:ext cx="431800" cy="101600"/>
          </a:xfrm>
          <a:prstGeom prst="rect">
            <a:avLst/>
          </a:prstGeom>
          <a:solidFill>
            <a:srgbClr val="D2501E"/>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t" anchorCtr="0"/>
          <a:lstStyle>
            <a:lvl1pPr>
              <a:defRPr sz="3200"/>
            </a:lvl1pPr>
          </a:lstStyle>
          <a:p>
            <a:r>
              <a:rPr lang="zh-CN" altLang="en-US" dirty="0" smtClean="0"/>
              <a:t>单击此处编辑母版标题样式</a:t>
            </a:r>
            <a:endParaRPr lang="zh-CN" altLang="en-US" dirty="0"/>
          </a:p>
        </p:txBody>
      </p:sp>
      <p:sp>
        <p:nvSpPr>
          <p:cNvPr id="3" name="图片占位符 2"/>
          <p:cNvSpPr>
            <a:spLocks noGrp="1" noChangeAspect="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029370" y="365125"/>
            <a:ext cx="1324429" cy="5811838"/>
          </a:xfrm>
        </p:spPr>
        <p:txBody>
          <a:bodyPr vert="eaVert">
            <a:normAutofit/>
          </a:bodyPr>
          <a:lstStyle>
            <a:lvl1pPr>
              <a:defRPr sz="36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838199" y="365125"/>
            <a:ext cx="8987971" cy="5811838"/>
          </a:xfrm>
        </p:spPr>
        <p:txBody>
          <a:bodyPr vert="eaVert"/>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9EFD9D74-47D9-4702-A33C-335B63B48DB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AF5E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dirty="0" smtClean="0">
                <a:sym typeface="Calibri Light" panose="020F0302020204030204" charset="0"/>
              </a:rPr>
              <a:t>单击此处编辑母版标题样式</a:t>
            </a:r>
            <a:endParaRPr lang="zh-CN" altLang="zh-CN" dirty="0" smtClean="0">
              <a:sym typeface="Calibri Light" panose="020F0302020204030204" charset="0"/>
            </a:endParaRPr>
          </a:p>
        </p:txBody>
      </p:sp>
      <p:sp>
        <p:nvSpPr>
          <p:cNvPr id="1027" name="文本占位符 2"/>
          <p:cNvSpPr>
            <a:spLocks noGrp="1" noChangeArrowheads="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dirty="0" smtClean="0">
                <a:sym typeface="Calibri" panose="020F0502020204030204" charset="0"/>
              </a:rPr>
              <a:t>单击此处编辑母版文本样式</a:t>
            </a:r>
            <a:endParaRPr lang="zh-CN" altLang="zh-CN" dirty="0" smtClean="0">
              <a:sym typeface="Calibri" panose="020F0502020204030204" charset="0"/>
            </a:endParaRPr>
          </a:p>
          <a:p>
            <a:pPr lvl="1"/>
            <a:r>
              <a:rPr lang="zh-CN" altLang="zh-CN" dirty="0" smtClean="0">
                <a:sym typeface="Calibri" panose="020F0502020204030204" charset="0"/>
              </a:rPr>
              <a:t>第二级</a:t>
            </a:r>
            <a:endParaRPr lang="zh-CN" altLang="zh-CN" dirty="0" smtClean="0">
              <a:sym typeface="Calibri" panose="020F0502020204030204" charset="0"/>
            </a:endParaRPr>
          </a:p>
          <a:p>
            <a:pPr lvl="2"/>
            <a:r>
              <a:rPr lang="zh-CN" altLang="zh-CN" dirty="0" smtClean="0">
                <a:sym typeface="Calibri" panose="020F0502020204030204" charset="0"/>
              </a:rPr>
              <a:t>第三级</a:t>
            </a:r>
            <a:endParaRPr lang="zh-CN" altLang="zh-CN" dirty="0" smtClean="0">
              <a:sym typeface="Calibri" panose="020F0502020204030204" charset="0"/>
            </a:endParaRPr>
          </a:p>
          <a:p>
            <a:pPr lvl="3"/>
            <a:r>
              <a:rPr lang="zh-CN" altLang="zh-CN" dirty="0" smtClean="0">
                <a:sym typeface="Calibri" panose="020F0502020204030204" charset="0"/>
              </a:rPr>
              <a:t>第四级</a:t>
            </a:r>
            <a:endParaRPr lang="zh-CN" altLang="zh-CN" dirty="0" smtClean="0">
              <a:sym typeface="Calibri" panose="020F0502020204030204" charset="0"/>
            </a:endParaRPr>
          </a:p>
          <a:p>
            <a:pPr lvl="4"/>
            <a:r>
              <a:rPr lang="zh-CN" altLang="zh-CN" dirty="0" smtClean="0">
                <a:sym typeface="Calibri" panose="020F0502020204030204" charset="0"/>
              </a:rPr>
              <a:t>第五级</a:t>
            </a:r>
            <a:endParaRPr lang="zh-CN" altLang="zh-CN" dirty="0" smtClean="0">
              <a:sym typeface="Calibri" panose="020F0502020204030204" charset="0"/>
            </a:endParaRP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defRPr sz="1200">
                <a:solidFill>
                  <a:srgbClr val="898989"/>
                </a:solidFill>
              </a:defRPr>
            </a:lvl1pPr>
          </a:lstStyle>
          <a:p>
            <a:fld id="{938F21B6-1322-4426-8E8E-E51563FFC807}" type="datetime1">
              <a:rPr lang="zh-CN" altLang="en-US"/>
            </a:fld>
            <a:endParaRPr lang="zh-CN" altLang="en-US" sz="1800">
              <a:solidFill>
                <a:schemeClr val="tx1"/>
              </a:solidFill>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ctr">
              <a:defRPr sz="1200">
                <a:solidFill>
                  <a:srgbClr val="898989"/>
                </a:solidFill>
              </a:defRPr>
            </a:lvl1pPr>
          </a:lstStyle>
          <a:p>
            <a:endParaRPr lang="zh-CN" altLang="zh-CN"/>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lvl1pPr algn="r">
              <a:defRPr sz="1200">
                <a:solidFill>
                  <a:srgbClr val="898989"/>
                </a:solidFill>
              </a:defRPr>
            </a:lvl1pPr>
          </a:lstStyle>
          <a:p>
            <a:fld id="{869CF95E-AF6B-41AD-9554-BC2CAB234C16}" type="slidenum">
              <a:rPr lang="zh-CN" altLang="en-US"/>
            </a:fld>
            <a:endParaRPr lang="zh-CN" altLang="en-US" sz="1800">
              <a:solidFill>
                <a:schemeClr val="tx1"/>
              </a:solidFill>
            </a:endParaRPr>
          </a:p>
        </p:txBody>
      </p:sp>
      <p:sp>
        <p:nvSpPr>
          <p:cNvPr id="2" name="KSO_TEMPLATE" hidden="1"/>
          <p:cNvSpPr/>
          <p:nvPr>
            <p:custDataLst>
              <p:tags r:id="rId14"/>
            </p:custDataLst>
          </p:nvPr>
        </p:nvSpPr>
        <p:spPr>
          <a:xfrm>
            <a:off x="0" y="0"/>
            <a:ext cx="0" cy="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marL="914400" indent="-914400" algn="l" rtl="0" fontAlgn="base">
        <a:lnSpc>
          <a:spcPct val="90000"/>
        </a:lnSpc>
        <a:spcBef>
          <a:spcPct val="0"/>
        </a:spcBef>
        <a:spcAft>
          <a:spcPct val="0"/>
        </a:spcAft>
        <a:defRPr sz="4000" kern="1200">
          <a:solidFill>
            <a:schemeClr val="tx1"/>
          </a:solidFill>
          <a:latin typeface="+mj-lt"/>
          <a:ea typeface="+mj-ea"/>
          <a:cs typeface="+mj-cs"/>
          <a:sym typeface="Calibri Light" panose="020F0302020204030204" charset="0"/>
        </a:defRPr>
      </a:lvl1pPr>
      <a:lvl2pPr marL="914400" indent="-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sym typeface="Calibri Light" panose="020F0302020204030204" charset="0"/>
        </a:defRPr>
      </a:lvl2pPr>
      <a:lvl3pPr marL="914400" indent="-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sym typeface="Calibri Light" panose="020F0302020204030204" charset="0"/>
        </a:defRPr>
      </a:lvl3pPr>
      <a:lvl4pPr marL="914400" indent="-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sym typeface="Calibri Light" panose="020F0302020204030204" charset="0"/>
        </a:defRPr>
      </a:lvl4pPr>
      <a:lvl5pPr marL="914400" indent="-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sym typeface="Calibri Light" panose="020F030202020403020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sym typeface="Calibri Light" panose="020F030202020403020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sym typeface="Calibri Light" panose="020F030202020403020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sym typeface="Calibri Light" panose="020F030202020403020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sym typeface="Calibri Light" panose="020F030202020403020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charset="0"/>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charset="0"/>
        </a:defRPr>
      </a:lvl2pPr>
      <a:lvl3pPr marL="11430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sym typeface="Calibri" panose="020F0502020204030204" charset="0"/>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sym typeface="Calibri" panose="020F0502020204030204" charset="0"/>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sym typeface="Calibri" panose="020F050202020403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tags" Target="../tags/tag6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2.xml"/><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4.xml"/><Relationship Id="rId1" Type="http://schemas.openxmlformats.org/officeDocument/2006/relationships/tags" Target="../tags/tag7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tags" Target="../tags/tag75.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8.xml"/><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tags" Target="../tags/tag7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0.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2.xml"/><Relationship Id="rId2" Type="http://schemas.openxmlformats.org/officeDocument/2006/relationships/image" Target="../media/image12.png"/><Relationship Id="rId1" Type="http://schemas.openxmlformats.org/officeDocument/2006/relationships/tags" Target="../tags/tag8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4.xml"/><Relationship Id="rId1" Type="http://schemas.openxmlformats.org/officeDocument/2006/relationships/tags" Target="../tags/tag83.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86.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8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8.xml"/><Relationship Id="rId1" Type="http://schemas.openxmlformats.org/officeDocument/2006/relationships/tags" Target="../tags/tag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0.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8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2.xml"/><Relationship Id="rId1" Type="http://schemas.openxmlformats.org/officeDocument/2006/relationships/tags" Target="../tags/tag9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4.xml"/><Relationship Id="rId1" Type="http://schemas.openxmlformats.org/officeDocument/2006/relationships/tags" Target="../tags/tag9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6.xml"/><Relationship Id="rId1" Type="http://schemas.openxmlformats.org/officeDocument/2006/relationships/tags" Target="../tags/tag9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8.xml"/></Relationships>
</file>

<file path=ppt/slides/_rels/slide3.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4" Type="http://schemas.openxmlformats.org/officeDocument/2006/relationships/notesSlide" Target="../notesSlides/notesSlide2.xml"/><Relationship Id="rId53" Type="http://schemas.openxmlformats.org/officeDocument/2006/relationships/slideLayout" Target="../slideLayouts/slideLayout7.xml"/><Relationship Id="rId52" Type="http://schemas.openxmlformats.org/officeDocument/2006/relationships/tags" Target="../tags/tag56.xml"/><Relationship Id="rId51" Type="http://schemas.openxmlformats.org/officeDocument/2006/relationships/tags" Target="../tags/tag55.xml"/><Relationship Id="rId50" Type="http://schemas.openxmlformats.org/officeDocument/2006/relationships/tags" Target="../tags/tag54.xml"/><Relationship Id="rId5" Type="http://schemas.openxmlformats.org/officeDocument/2006/relationships/tags" Target="../tags/tag9.xml"/><Relationship Id="rId49" Type="http://schemas.openxmlformats.org/officeDocument/2006/relationships/tags" Target="../tags/tag53.xml"/><Relationship Id="rId48" Type="http://schemas.openxmlformats.org/officeDocument/2006/relationships/tags" Target="../tags/tag52.xml"/><Relationship Id="rId47" Type="http://schemas.openxmlformats.org/officeDocument/2006/relationships/tags" Target="../tags/tag51.xml"/><Relationship Id="rId46" Type="http://schemas.openxmlformats.org/officeDocument/2006/relationships/tags" Target="../tags/tag50.xml"/><Relationship Id="rId45" Type="http://schemas.openxmlformats.org/officeDocument/2006/relationships/tags" Target="../tags/tag49.xml"/><Relationship Id="rId44" Type="http://schemas.openxmlformats.org/officeDocument/2006/relationships/tags" Target="../tags/tag48.xml"/><Relationship Id="rId43" Type="http://schemas.openxmlformats.org/officeDocument/2006/relationships/tags" Target="../tags/tag47.xml"/><Relationship Id="rId42" Type="http://schemas.openxmlformats.org/officeDocument/2006/relationships/tags" Target="../tags/tag46.xml"/><Relationship Id="rId41" Type="http://schemas.openxmlformats.org/officeDocument/2006/relationships/tags" Target="../tags/tag45.xml"/><Relationship Id="rId40" Type="http://schemas.openxmlformats.org/officeDocument/2006/relationships/tags" Target="../tags/tag44.xml"/><Relationship Id="rId4" Type="http://schemas.openxmlformats.org/officeDocument/2006/relationships/tags" Target="../tags/tag8.xml"/><Relationship Id="rId39" Type="http://schemas.openxmlformats.org/officeDocument/2006/relationships/tags" Target="../tags/tag43.xml"/><Relationship Id="rId38" Type="http://schemas.openxmlformats.org/officeDocument/2006/relationships/tags" Target="../tags/tag42.xml"/><Relationship Id="rId37" Type="http://schemas.openxmlformats.org/officeDocument/2006/relationships/tags" Target="../tags/tag41.xml"/><Relationship Id="rId36" Type="http://schemas.openxmlformats.org/officeDocument/2006/relationships/tags" Target="../tags/tag40.xml"/><Relationship Id="rId35" Type="http://schemas.openxmlformats.org/officeDocument/2006/relationships/tags" Target="../tags/tag39.xml"/><Relationship Id="rId34" Type="http://schemas.openxmlformats.org/officeDocument/2006/relationships/tags" Target="../tags/tag38.xml"/><Relationship Id="rId33" Type="http://schemas.openxmlformats.org/officeDocument/2006/relationships/tags" Target="../tags/tag37.xml"/><Relationship Id="rId32" Type="http://schemas.openxmlformats.org/officeDocument/2006/relationships/tags" Target="../tags/tag36.xml"/><Relationship Id="rId31" Type="http://schemas.openxmlformats.org/officeDocument/2006/relationships/tags" Target="../tags/tag35.xml"/><Relationship Id="rId30" Type="http://schemas.openxmlformats.org/officeDocument/2006/relationships/tags" Target="../tags/tag34.xml"/><Relationship Id="rId3" Type="http://schemas.openxmlformats.org/officeDocument/2006/relationships/tags" Target="../tags/tag7.xml"/><Relationship Id="rId29" Type="http://schemas.openxmlformats.org/officeDocument/2006/relationships/tags" Target="../tags/tag33.xml"/><Relationship Id="rId28" Type="http://schemas.openxmlformats.org/officeDocument/2006/relationships/tags" Target="../tags/tag32.xml"/><Relationship Id="rId27" Type="http://schemas.openxmlformats.org/officeDocument/2006/relationships/tags" Target="../tags/tag31.xml"/><Relationship Id="rId26" Type="http://schemas.openxmlformats.org/officeDocument/2006/relationships/tags" Target="../tags/tag30.xml"/><Relationship Id="rId25" Type="http://schemas.openxmlformats.org/officeDocument/2006/relationships/tags" Target="../tags/tag29.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tags" Target="../tags/tag6.xml"/><Relationship Id="rId19" Type="http://schemas.openxmlformats.org/officeDocument/2006/relationships/tags" Target="../tags/tag23.xml"/><Relationship Id="rId18" Type="http://schemas.openxmlformats.org/officeDocument/2006/relationships/tags" Target="../tags/tag22.xml"/><Relationship Id="rId17" Type="http://schemas.openxmlformats.org/officeDocument/2006/relationships/tags" Target="../tags/tag21.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8.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5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0.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2.xml"/><Relationship Id="rId1" Type="http://schemas.openxmlformats.org/officeDocument/2006/relationships/tags" Target="../tags/tag6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tags" Target="../tags/tag63.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6.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6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Colmenar</a:t>
            </a:r>
            <a:r>
              <a:rPr lang="es-ES" altLang="zh-CN" dirty="0" smtClean="0"/>
              <a:t> de Oreja y Villaconejos</a:t>
            </a:r>
            <a:endParaRPr lang="es-ES" altLang="zh-CN" dirty="0" smtClean="0"/>
          </a:p>
        </p:txBody>
      </p:sp>
      <p:sp>
        <p:nvSpPr>
          <p:cNvPr id="3" name="副标题 2"/>
          <p:cNvSpPr>
            <a:spLocks noGrp="1"/>
          </p:cNvSpPr>
          <p:nvPr>
            <p:ph type="subTitle" idx="1"/>
          </p:nvPr>
        </p:nvSpPr>
        <p:spPr>
          <a:xfrm>
            <a:off x="5125085" y="3723640"/>
            <a:ext cx="6675120" cy="1191260"/>
          </a:xfrm>
        </p:spPr>
        <p:txBody>
          <a:bodyPr/>
          <a:lstStyle/>
          <a:p>
            <a:r>
              <a:rPr lang="es-ES" altLang="en-US" smtClean="0"/>
              <a:t>Fichas problema</a:t>
            </a:r>
            <a:endParaRPr lang="es-ES" altLang="en-US" smtClean="0"/>
          </a:p>
          <a:p>
            <a:r>
              <a:rPr lang="es-ES" altLang="en-US" sz="1600" i="1" dirty="0"/>
              <a:t>PT1_G06_T4</a:t>
            </a:r>
            <a:endParaRPr lang="es-ES" altLang="en-US" sz="1600" i="1" dirty="0"/>
          </a:p>
          <a:p>
            <a:r>
              <a:rPr lang="en-US" altLang="es-ES" sz="1600" i="1" dirty="0"/>
              <a:t>PLANIFICACI</a:t>
            </a:r>
            <a:r>
              <a:rPr lang="es-ES" altLang="es-ES" sz="1600" i="1" dirty="0"/>
              <a:t>ÓN TERRITORIAL Y TURÍSTICA</a:t>
            </a:r>
            <a:endParaRPr lang="es-ES" altLang="es-ES" sz="1600" i="1" dirty="0"/>
          </a:p>
        </p:txBody>
      </p:sp>
      <p:sp>
        <p:nvSpPr>
          <p:cNvPr id="4" name="日期占位符 3"/>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sp>
        <p:nvSpPr>
          <p:cNvPr id="5" name="文本框 4"/>
          <p:cNvSpPr txBox="1"/>
          <p:nvPr/>
        </p:nvSpPr>
        <p:spPr>
          <a:xfrm>
            <a:off x="6662420" y="5650230"/>
            <a:ext cx="3780155" cy="645160"/>
          </a:xfrm>
          <a:prstGeom prst="rect">
            <a:avLst/>
          </a:prstGeom>
          <a:noFill/>
        </p:spPr>
        <p:txBody>
          <a:bodyPr wrap="square" rtlCol="0">
            <a:spAutoFit/>
          </a:bodyPr>
          <a:lstStyle/>
          <a:p>
            <a:pPr algn="ctr"/>
            <a:r>
              <a:rPr lang="es-ES" altLang="zh-CN"/>
              <a:t>Grado en Turismo</a:t>
            </a:r>
            <a:endParaRPr lang="es-ES" altLang="zh-CN"/>
          </a:p>
          <a:p>
            <a:pPr algn="ctr"/>
            <a:r>
              <a:rPr lang="es-ES" altLang="zh-CN"/>
              <a:t>Universidad Carlos III de Madrid</a:t>
            </a:r>
            <a:endParaRPr lang="es-ES" altLang="zh-CN"/>
          </a:p>
        </p:txBody>
      </p:sp>
      <p:pic>
        <p:nvPicPr>
          <p:cNvPr id="6" name="5 Imagen"/>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54895" y="300990"/>
            <a:ext cx="1677035" cy="1677035"/>
          </a:xfrm>
          <a:prstGeom prst="rect">
            <a:avLst/>
          </a:prstGeom>
          <a:ln>
            <a:solidFill>
              <a:schemeClr val="accent2"/>
            </a:solidFill>
          </a:ln>
        </p:spPr>
      </p:pic>
      <p:pic>
        <p:nvPicPr>
          <p:cNvPr id="7"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845" y="300990"/>
            <a:ext cx="1677035" cy="1677035"/>
          </a:xfrm>
          <a:prstGeom prst="rect">
            <a:avLst/>
          </a:prstGeom>
          <a:ln>
            <a:solidFill>
              <a:schemeClr val="accent2"/>
            </a:solidFill>
          </a:ln>
        </p:spPr>
      </p:pic>
      <p:sp>
        <p:nvSpPr>
          <p:cNvPr id="8" name="7 CuadroTexto"/>
          <p:cNvSpPr txBox="1"/>
          <p:nvPr/>
        </p:nvSpPr>
        <p:spPr>
          <a:xfrm>
            <a:off x="8338185" y="300990"/>
            <a:ext cx="1635760" cy="368300"/>
          </a:xfrm>
          <a:prstGeom prst="rect">
            <a:avLst/>
          </a:prstGeom>
          <a:noFill/>
        </p:spPr>
        <p:txBody>
          <a:bodyPr wrap="square" rtlCol="0">
            <a:spAutoFit/>
          </a:bodyPr>
          <a:lstStyle/>
          <a:p>
            <a:pPr algn="r"/>
            <a:r>
              <a:rPr lang="es-ES" dirty="0" smtClean="0"/>
              <a:t>Villaconejos</a:t>
            </a:r>
            <a:endParaRPr lang="es-ES" dirty="0"/>
          </a:p>
        </p:txBody>
      </p:sp>
      <p:sp>
        <p:nvSpPr>
          <p:cNvPr id="9" name="6 CuadroTexto"/>
          <p:cNvSpPr txBox="1"/>
          <p:nvPr/>
        </p:nvSpPr>
        <p:spPr>
          <a:xfrm>
            <a:off x="7041138" y="301175"/>
            <a:ext cx="1297236" cy="646331"/>
          </a:xfrm>
          <a:prstGeom prst="rect">
            <a:avLst/>
          </a:prstGeom>
          <a:noFill/>
        </p:spPr>
        <p:txBody>
          <a:bodyPr wrap="square" rtlCol="0">
            <a:spAutoFit/>
          </a:bodyPr>
          <a:lstStyle/>
          <a:p>
            <a:r>
              <a:rPr lang="es-ES" dirty="0" smtClean="0"/>
              <a:t>Colmenar de Oreja</a:t>
            </a:r>
            <a:endParaRPr lang="es-ES" dirty="0"/>
          </a:p>
        </p:txBody>
      </p:sp>
      <p:pic>
        <p:nvPicPr>
          <p:cNvPr id="10" name="图片 9" descr="Logo_UC3M.svg"/>
          <p:cNvPicPr>
            <a:picLocks noChangeAspect="1"/>
          </p:cNvPicPr>
          <p:nvPr/>
        </p:nvPicPr>
        <p:blipFill>
          <a:blip r:embed="rId3"/>
          <a:stretch>
            <a:fillRect/>
          </a:stretch>
        </p:blipFill>
        <p:spPr>
          <a:xfrm>
            <a:off x="2393950" y="2351405"/>
            <a:ext cx="2155190" cy="215519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398780" y="1403350"/>
          <a:ext cx="11405871" cy="4401185"/>
        </p:xfrm>
        <a:graphic>
          <a:graphicData uri="http://schemas.openxmlformats.org/drawingml/2006/table">
            <a:tbl>
              <a:tblPr firstRow="1" bandRow="1">
                <a:tableStyleId>{5C22544A-7EE6-4342-B048-85BDC9FD1C3A}</a:tableStyleId>
              </a:tblPr>
              <a:tblGrid>
                <a:gridCol w="2859088"/>
                <a:gridCol w="2858770"/>
                <a:gridCol w="5688013"/>
              </a:tblGrid>
              <a:tr h="831215">
                <a:tc>
                  <a:txBody>
                    <a:bodyPr/>
                    <a:lstStyle/>
                    <a:p>
                      <a:pPr>
                        <a:buNone/>
                      </a:pPr>
                      <a:r>
                        <a:rPr lang="es-ES" altLang="zh-CN"/>
                        <a:t>PROBLEMA</a:t>
                      </a:r>
                      <a:endParaRPr lang="es-ES" altLang="zh-CN"/>
                    </a:p>
                    <a:p>
                      <a:pPr>
                        <a:buNone/>
                      </a:pPr>
                      <a:r>
                        <a:rPr lang="es-ES" altLang="zh-CN"/>
                        <a:t>Nº:4</a:t>
                      </a:r>
                      <a:endParaRPr lang="es-ES" altLang="zh-CN"/>
                    </a:p>
                  </a:txBody>
                  <a:tcPr/>
                </a:tc>
                <a:tc gridSpan="2">
                  <a:txBody>
                    <a:bodyPr/>
                    <a:lstStyle/>
                    <a:p>
                      <a:pPr>
                        <a:buNone/>
                      </a:pPr>
                      <a:r>
                        <a:rPr lang="es-ES" altLang="zh-CN" dirty="0"/>
                        <a:t>Falta de aparcamiento</a:t>
                      </a:r>
                      <a:endParaRPr lang="es-ES" altLang="zh-CN" dirty="0"/>
                    </a:p>
                  </a:txBody>
                  <a:tcPr/>
                </a:tc>
                <a:tc hMerge="1">
                  <a:tcPr/>
                </a:tc>
              </a:tr>
              <a:tr h="831215">
                <a:tc>
                  <a:txBody>
                    <a:bodyPr/>
                    <a:lstStyle/>
                    <a:p>
                      <a:pPr>
                        <a:buNone/>
                      </a:pPr>
                      <a:r>
                        <a:rPr lang="es-ES" altLang="zh-CN" b="1"/>
                        <a:t>DESCRIPCIÓN</a:t>
                      </a:r>
                      <a:endParaRPr lang="es-ES" altLang="zh-CN" b="1"/>
                    </a:p>
                  </a:txBody>
                  <a:tcPr/>
                </a:tc>
                <a:tc gridSpan="2">
                  <a:txBody>
                    <a:bodyPr/>
                    <a:lstStyle/>
                    <a:p>
                      <a:pPr>
                        <a:buNone/>
                      </a:pPr>
                      <a:r>
                        <a:rPr lang="es-ES" altLang="zh-CN" dirty="0"/>
                        <a:t>Falta de un parking municipal para tanto turistas como habitantes.</a:t>
                      </a:r>
                      <a:endParaRPr lang="es-ES" altLang="zh-CN" dirty="0"/>
                    </a:p>
                  </a:txBody>
                  <a:tcPr/>
                </a:tc>
                <a:tc hMerge="1">
                  <a:tcPr/>
                </a:tc>
              </a:tr>
              <a:tr h="831215">
                <a:tc>
                  <a:txBody>
                    <a:bodyPr/>
                    <a:lstStyle/>
                    <a:p>
                      <a:pPr>
                        <a:buNone/>
                      </a:pPr>
                      <a:r>
                        <a:rPr lang="es-ES" altLang="zh-CN" b="1"/>
                        <a:t>OBJETIVO RELACIONADO</a:t>
                      </a:r>
                      <a:endParaRPr lang="es-ES" altLang="zh-CN" b="1"/>
                    </a:p>
                  </a:txBody>
                  <a:tcPr/>
                </a:tc>
                <a:tc gridSpan="2">
                  <a:txBody>
                    <a:bodyPr/>
                    <a:lstStyle/>
                    <a:p>
                      <a:pPr>
                        <a:buNone/>
                      </a:pPr>
                      <a:r>
                        <a:rPr lang="es-ES" altLang="zh-CN" dirty="0"/>
                        <a:t>Construir un espacio diseñado para que las personas puedan dejar sus vehículos</a:t>
                      </a:r>
                      <a:endParaRPr lang="es-ES" altLang="zh-CN" dirty="0"/>
                    </a:p>
                  </a:txBody>
                  <a:tcPr/>
                </a:tc>
                <a:tc hMerge="1">
                  <a:tcPr/>
                </a:tc>
              </a:tr>
              <a:tr h="44450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831215">
                <a:tc gridSpan="2">
                  <a:txBody>
                    <a:bodyPr/>
                    <a:lstStyle/>
                    <a:p>
                      <a:pPr>
                        <a:buNone/>
                      </a:pPr>
                      <a:r>
                        <a:rPr lang="es-ES" altLang="zh-CN" dirty="0"/>
                        <a:t>La gente del pueblo está acostumbrado de dejar su coche en la calle, ante de su portal. Toma menos importancia en aparcarlo en un sitio correcto. Por eso no era tan necesario un parking en el pueblo.</a:t>
                      </a:r>
                      <a:endParaRPr lang="es-ES" altLang="zh-CN" dirty="0"/>
                    </a:p>
                  </a:txBody>
                  <a:tcPr/>
                </a:tc>
                <a:tc hMerge="1">
                  <a:tcPr/>
                </a:tc>
                <a:tc>
                  <a:txBody>
                    <a:bodyPr/>
                    <a:lstStyle/>
                    <a:p>
                      <a:pPr>
                        <a:buNone/>
                      </a:pPr>
                      <a:r>
                        <a:rPr lang="es-ES" altLang="zh-CN" dirty="0"/>
                        <a:t>Los coches mal aparcados a veces puede provocar un obstaculización de tráfico, o incluso situaciones peligrosos.</a:t>
                      </a:r>
                      <a:endParaRPr lang="es-ES" altLang="zh-CN" dirty="0"/>
                    </a:p>
                    <a:p>
                      <a:pPr>
                        <a:buNone/>
                      </a:pPr>
                      <a:r>
                        <a:rPr lang="es-ES" altLang="zh-CN" dirty="0"/>
                        <a:t>Las turistas no sabe donde dejar su vehículo.</a:t>
                      </a:r>
                      <a:endParaRPr lang="es-ES" altLang="zh-CN" dirty="0"/>
                    </a:p>
                    <a:p>
                      <a:pPr>
                        <a:buNone/>
                      </a:pPr>
                      <a:endParaRPr lang="zh-CN" altLang="en-US" dirty="0"/>
                    </a:p>
                  </a:txBody>
                  <a:tcPr/>
                </a:tc>
              </a:tr>
            </a:tbl>
          </a:graphicData>
        </a:graphic>
      </p:graphicFrame>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487680" y="1295400"/>
          <a:ext cx="11230612" cy="5057775"/>
        </p:xfrm>
        <a:graphic>
          <a:graphicData uri="http://schemas.openxmlformats.org/drawingml/2006/table">
            <a:tbl>
              <a:tblPr firstRow="1" bandRow="1">
                <a:tableStyleId>{5C22544A-7EE6-4342-B048-85BDC9FD1C3A}</a:tableStyleId>
              </a:tblPr>
              <a:tblGrid>
                <a:gridCol w="4624705"/>
                <a:gridCol w="2201969"/>
                <a:gridCol w="2201969"/>
                <a:gridCol w="2201969"/>
              </a:tblGrid>
              <a:tr h="619125">
                <a:tc>
                  <a:txBody>
                    <a:bodyPr/>
                    <a:lstStyle/>
                    <a:p>
                      <a:pPr>
                        <a:buNone/>
                      </a:pPr>
                      <a:r>
                        <a:rPr lang="es-ES" altLang="zh-CN" dirty="0"/>
                        <a:t>PROBLEMA</a:t>
                      </a:r>
                      <a:endParaRPr lang="es-ES" altLang="zh-CN" dirty="0"/>
                    </a:p>
                    <a:p>
                      <a:pPr>
                        <a:buNone/>
                      </a:pPr>
                      <a:r>
                        <a:rPr lang="es-ES" altLang="zh-CN" dirty="0"/>
                        <a:t>Nº:4</a:t>
                      </a:r>
                      <a:endParaRPr lang="es-ES" altLang="zh-CN" dirty="0"/>
                    </a:p>
                  </a:txBody>
                  <a:tcPr>
                    <a:solidFill>
                      <a:schemeClr val="accent2"/>
                    </a:solidFill>
                  </a:tcPr>
                </a:tc>
                <a:tc gridSpan="3">
                  <a:txBody>
                    <a:bodyPr/>
                    <a:lstStyle/>
                    <a:p>
                      <a:pPr>
                        <a:buNone/>
                      </a:pPr>
                      <a:r>
                        <a:rPr lang="es-ES" altLang="zh-CN" dirty="0"/>
                        <a:t>Falta de aparcamiento</a:t>
                      </a:r>
                      <a:endParaRPr lang="zh-CN" altLang="en-US" dirty="0"/>
                    </a:p>
                  </a:txBody>
                  <a:tcPr>
                    <a:solidFill>
                      <a:schemeClr val="accent2"/>
                    </a:solidFill>
                  </a:tcPr>
                </a:tc>
                <a:tc hMerge="1">
                  <a:tcPr/>
                </a:tc>
                <a:tc hMerge="1">
                  <a:tcPr/>
                </a:tc>
              </a:tr>
              <a:tr h="619125">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dirty="0"/>
                        <a:t>AMBIENTAL (A)</a:t>
                      </a:r>
                      <a:endParaRPr lang="es-ES" altLang="zh-CN" b="1" dirty="0"/>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619125">
                <a:tc>
                  <a:txBody>
                    <a:bodyPr/>
                    <a:lstStyle/>
                    <a:p>
                      <a:pPr>
                        <a:buNone/>
                      </a:pPr>
                      <a:r>
                        <a:rPr lang="es-ES" altLang="zh-CN" dirty="0"/>
                        <a:t>6</a:t>
                      </a:r>
                      <a:endParaRPr lang="zh-CN" altLang="en-US" dirty="0"/>
                    </a:p>
                  </a:txBody>
                  <a:tcPr>
                    <a:solidFill>
                      <a:schemeClr val="accent2">
                        <a:lumMod val="40000"/>
                        <a:lumOff val="60000"/>
                      </a:schemeClr>
                    </a:solidFill>
                  </a:tcPr>
                </a:tc>
                <a:tc>
                  <a:txBody>
                    <a:bodyPr/>
                    <a:lstStyle/>
                    <a:p>
                      <a:pPr>
                        <a:buNone/>
                      </a:pPr>
                      <a:r>
                        <a:rPr lang="es-ES" altLang="zh-CN" dirty="0"/>
                        <a:t>7</a:t>
                      </a:r>
                      <a:endParaRPr lang="zh-CN" altLang="en-US" dirty="0"/>
                    </a:p>
                  </a:txBody>
                  <a:tcPr>
                    <a:solidFill>
                      <a:schemeClr val="accent2">
                        <a:lumMod val="40000"/>
                        <a:lumOff val="60000"/>
                      </a:schemeClr>
                    </a:solidFill>
                  </a:tcPr>
                </a:tc>
                <a:tc>
                  <a:txBody>
                    <a:bodyPr/>
                    <a:lstStyle/>
                    <a:p>
                      <a:pPr>
                        <a:buNone/>
                      </a:pPr>
                      <a:r>
                        <a:rPr lang="es-ES" altLang="zh-CN" dirty="0"/>
                        <a:t>6</a:t>
                      </a:r>
                      <a:endParaRPr lang="es-ES" altLang="zh-CN" dirty="0"/>
                    </a:p>
                  </a:txBody>
                  <a:tcPr>
                    <a:solidFill>
                      <a:schemeClr val="accent2">
                        <a:lumMod val="40000"/>
                        <a:lumOff val="60000"/>
                      </a:schemeClr>
                    </a:solidFill>
                  </a:tcPr>
                </a:tc>
                <a:tc>
                  <a:txBody>
                    <a:bodyPr/>
                    <a:lstStyle/>
                    <a:p>
                      <a:pPr>
                        <a:buNone/>
                      </a:pPr>
                      <a:r>
                        <a:rPr lang="es-ES" altLang="zh-CN" dirty="0"/>
                        <a:t>5</a:t>
                      </a:r>
                      <a:endParaRPr lang="es-ES" altLang="zh-CN" dirty="0"/>
                    </a:p>
                  </a:txBody>
                  <a:tcPr>
                    <a:solidFill>
                      <a:schemeClr val="accent2">
                        <a:lumMod val="40000"/>
                        <a:lumOff val="60000"/>
                      </a:schemeClr>
                    </a:solidFill>
                  </a:tcPr>
                </a:tc>
              </a:tr>
              <a:tr h="619125">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pPr>
                        <a:buNone/>
                      </a:pPr>
                      <a:r>
                        <a:rPr lang="es-ES" altLang="zh-CN" dirty="0">
                          <a:solidFill>
                            <a:srgbClr val="7030A0"/>
                          </a:solidFill>
                        </a:rPr>
                        <a:t>El ayuntamiento aprueba el proyecto y se construye un parking municipal con suficientes plazas.</a:t>
                      </a:r>
                      <a:endParaRPr lang="zh-CN" altLang="en-US" dirty="0">
                        <a:solidFill>
                          <a:srgbClr val="7030A0"/>
                        </a:solidFill>
                      </a:endParaRPr>
                    </a:p>
                  </a:txBody>
                  <a:tcPr>
                    <a:solidFill>
                      <a:schemeClr val="accent2">
                        <a:lumMod val="60000"/>
                        <a:lumOff val="40000"/>
                      </a:schemeClr>
                    </a:solidFill>
                  </a:tcPr>
                </a:tc>
                <a:tc hMerge="1">
                  <a:tcPr/>
                </a:tc>
                <a:tc hMerge="1">
                  <a:tcPr/>
                </a:tc>
              </a:tr>
              <a:tr h="619125">
                <a:tc>
                  <a:txBody>
                    <a:bodyPr/>
                    <a:lstStyle/>
                    <a:p>
                      <a:pPr>
                        <a:buNone/>
                      </a:pPr>
                      <a:r>
                        <a:rPr lang="es-ES" altLang="zh-CN" b="1"/>
                        <a:t>URGENCIA DE ACTUACIÓN</a:t>
                      </a:r>
                      <a:endParaRPr lang="es-ES" altLang="zh-CN" b="1"/>
                    </a:p>
                  </a:txBody>
                  <a:tcPr>
                    <a:solidFill>
                      <a:schemeClr val="accent2">
                        <a:lumMod val="40000"/>
                        <a:lumOff val="60000"/>
                      </a:schemeClr>
                    </a:solidFill>
                  </a:tcPr>
                </a:tc>
                <a:tc gridSpan="3">
                  <a:txBody>
                    <a:bodyPr/>
                    <a:lstStyle/>
                    <a:p>
                      <a:pPr>
                        <a:buNone/>
                      </a:pPr>
                      <a:r>
                        <a:rPr lang="es-ES" altLang="zh-CN" dirty="0"/>
                        <a:t>Media</a:t>
                      </a:r>
                      <a:endParaRPr lang="zh-CN" altLang="en-US" dirty="0"/>
                    </a:p>
                  </a:txBody>
                  <a:tcPr>
                    <a:solidFill>
                      <a:schemeClr val="accent2">
                        <a:lumMod val="40000"/>
                        <a:lumOff val="60000"/>
                      </a:schemeClr>
                    </a:solidFill>
                  </a:tcPr>
                </a:tc>
                <a:tc hMerge="1">
                  <a:tcPr/>
                </a:tc>
                <a:tc hMerge="1">
                  <a:tcPr/>
                </a:tc>
              </a:tr>
              <a:tr h="619125">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pPr>
                        <a:buNone/>
                      </a:pPr>
                      <a:r>
                        <a:rPr lang="es-ES" altLang="zh-CN" dirty="0"/>
                        <a:t>Concejalía del ayuntamiento</a:t>
                      </a:r>
                      <a:endParaRPr lang="zh-CN" altLang="en-US" dirty="0"/>
                    </a:p>
                  </a:txBody>
                  <a:tcPr>
                    <a:solidFill>
                      <a:schemeClr val="accent2">
                        <a:lumMod val="60000"/>
                        <a:lumOff val="40000"/>
                      </a:schemeClr>
                    </a:solidFill>
                  </a:tcPr>
                </a:tc>
                <a:tc hMerge="1">
                  <a:tcPr/>
                </a:tc>
                <a:tc hMerge="1">
                  <a:tcPr/>
                </a:tc>
              </a:tr>
              <a:tr h="619125">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pPr>
                        <a:buNone/>
                      </a:pPr>
                      <a:r>
                        <a:rPr lang="es-ES" altLang="zh-CN" dirty="0"/>
                        <a:t>N.º de plazas de parking disponible</a:t>
                      </a:r>
                      <a:endParaRPr lang="es-ES" altLang="zh-CN" dirty="0"/>
                    </a:p>
                    <a:p>
                      <a:pPr>
                        <a:buNone/>
                      </a:pPr>
                      <a:r>
                        <a:rPr lang="es-ES" altLang="zh-CN" dirty="0"/>
                        <a:t>N.º de multas de los vehículos mal aparcados.</a:t>
                      </a:r>
                      <a:endParaRPr lang="zh-CN" altLang="en-US" dirty="0"/>
                    </a:p>
                  </a:txBody>
                  <a:tcPr>
                    <a:solidFill>
                      <a:schemeClr val="accent2">
                        <a:lumMod val="40000"/>
                        <a:lumOff val="60000"/>
                      </a:schemeClr>
                    </a:solidFill>
                  </a:tcPr>
                </a:tc>
                <a:tc hMerge="1">
                  <a:tcPr/>
                </a:tc>
                <a:tc hMerge="1">
                  <a:tcPr/>
                </a:tc>
              </a:tr>
              <a:tr h="619125">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es-ES" altLang="zh-CN" dirty="0"/>
                        <a:t>Construye un parking cerca de los recursos turísticos</a:t>
                      </a:r>
                      <a:endParaRPr lang="es-ES" altLang="zh-CN" dirty="0"/>
                    </a:p>
                    <a:p>
                      <a:pPr>
                        <a:buNone/>
                      </a:pPr>
                      <a:endParaRPr lang="zh-CN" altLang="en-US" dirty="0"/>
                    </a:p>
                  </a:txBody>
                  <a:tcPr>
                    <a:solidFill>
                      <a:schemeClr val="accent2">
                        <a:lumMod val="60000"/>
                        <a:lumOff val="40000"/>
                      </a:schemeClr>
                    </a:solidFill>
                  </a:tcPr>
                </a:tc>
                <a:tc hMerge="1">
                  <a:tcPr/>
                </a:tc>
                <a:tc hMerge="1">
                  <a:tcPr/>
                </a:tc>
              </a:tr>
            </a:tbl>
          </a:graphicData>
        </a:graphic>
      </p:graphicFrame>
      <p:sp>
        <p:nvSpPr>
          <p:cNvPr id="4"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364490" y="1403350"/>
          <a:ext cx="11439843" cy="4210050"/>
        </p:xfrm>
        <a:graphic>
          <a:graphicData uri="http://schemas.openxmlformats.org/drawingml/2006/table">
            <a:tbl>
              <a:tblPr firstRow="1" bandRow="1">
                <a:tableStyleId>{5C22544A-7EE6-4342-B048-85BDC9FD1C3A}</a:tableStyleId>
              </a:tblPr>
              <a:tblGrid>
                <a:gridCol w="2893060"/>
                <a:gridCol w="2858770"/>
                <a:gridCol w="5688013"/>
              </a:tblGrid>
              <a:tr h="831215">
                <a:tc>
                  <a:txBody>
                    <a:bodyPr/>
                    <a:lstStyle/>
                    <a:p>
                      <a:pPr>
                        <a:buNone/>
                      </a:pPr>
                      <a:r>
                        <a:rPr lang="es-ES" altLang="zh-CN"/>
                        <a:t>PROBLEMA</a:t>
                      </a:r>
                      <a:endParaRPr lang="es-ES" altLang="zh-CN"/>
                    </a:p>
                    <a:p>
                      <a:pPr>
                        <a:buNone/>
                      </a:pPr>
                      <a:r>
                        <a:rPr lang="es-ES" altLang="zh-CN"/>
                        <a:t>Nº:5</a:t>
                      </a:r>
                      <a:endParaRPr lang="es-ES" altLang="zh-CN"/>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s-ES_tradnl" altLang="zh-CN" sz="1800" b="1" kern="1200" dirty="0">
                          <a:solidFill>
                            <a:schemeClr val="lt1"/>
                          </a:solidFill>
                          <a:effectLst/>
                          <a:latin typeface="+mn-lt"/>
                          <a:ea typeface="+mn-ea"/>
                          <a:cs typeface="+mn-cs"/>
                        </a:rPr>
                        <a:t>Poca accesibilidad</a:t>
                      </a:r>
                      <a:endParaRPr lang="zh-CN" altLang="zh-CN" sz="1800" b="1" kern="1200" dirty="0">
                        <a:solidFill>
                          <a:schemeClr val="lt1"/>
                        </a:solidFill>
                        <a:effectLst/>
                        <a:latin typeface="+mn-lt"/>
                        <a:ea typeface="+mn-ea"/>
                        <a:cs typeface="+mn-cs"/>
                      </a:endParaRPr>
                    </a:p>
                    <a:p>
                      <a:pPr>
                        <a:buNone/>
                      </a:pPr>
                      <a:endParaRPr lang="es-ES" altLang="zh-CN" dirty="0"/>
                    </a:p>
                  </a:txBody>
                  <a:tcPr/>
                </a:tc>
                <a:tc hMerge="1">
                  <a:tcPr/>
                </a:tc>
              </a:tr>
              <a:tr h="831215">
                <a:tc>
                  <a:txBody>
                    <a:bodyPr/>
                    <a:lstStyle/>
                    <a:p>
                      <a:pPr>
                        <a:buNone/>
                      </a:pPr>
                      <a:r>
                        <a:rPr lang="es-ES" altLang="zh-CN" b="1"/>
                        <a:t>DESCRIPCIÓN</a:t>
                      </a:r>
                      <a:endParaRPr lang="es-ES" altLang="zh-CN" b="1"/>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s-ES_tradnl" altLang="zh-CN" sz="1800" b="0" kern="1200" dirty="0">
                          <a:solidFill>
                            <a:schemeClr val="dk1"/>
                          </a:solidFill>
                          <a:effectLst/>
                          <a:latin typeface="+mn-lt"/>
                          <a:ea typeface="+mn-ea"/>
                          <a:cs typeface="+mn-cs"/>
                        </a:rPr>
                        <a:t>Pocas carreteras con otros municipios, mala conexión de los transportes públicos. </a:t>
                      </a:r>
                      <a:endParaRPr lang="zh-CN" altLang="zh-CN" sz="1800" b="0" kern="1200" dirty="0">
                        <a:solidFill>
                          <a:schemeClr val="dk1"/>
                        </a:solidFill>
                        <a:effectLst/>
                        <a:latin typeface="+mn-lt"/>
                        <a:ea typeface="+mn-ea"/>
                        <a:cs typeface="+mn-cs"/>
                      </a:endParaRPr>
                    </a:p>
                    <a:p>
                      <a:pPr>
                        <a:buNone/>
                      </a:pPr>
                      <a:endParaRPr lang="es-ES" altLang="zh-CN" b="0" dirty="0"/>
                    </a:p>
                  </a:txBody>
                  <a:tcPr/>
                </a:tc>
                <a:tc hMerge="1">
                  <a:tcPr/>
                </a:tc>
              </a:tr>
              <a:tr h="831215">
                <a:tc>
                  <a:txBody>
                    <a:bodyPr/>
                    <a:lstStyle/>
                    <a:p>
                      <a:pPr>
                        <a:buNone/>
                      </a:pPr>
                      <a:r>
                        <a:rPr lang="es-ES" altLang="zh-CN" b="1"/>
                        <a:t>OBJETIVO RELACIONADO</a:t>
                      </a:r>
                      <a:endParaRPr lang="es-ES" altLang="zh-CN" b="1"/>
                    </a:p>
                  </a:txBody>
                  <a:tcPr/>
                </a:tc>
                <a:tc gridSpan="2">
                  <a:txBody>
                    <a:bodyPr/>
                    <a:lstStyle/>
                    <a:p>
                      <a:r>
                        <a:rPr lang="es-ES_tradnl" altLang="zh-CN" sz="1800" b="0" kern="1200" dirty="0">
                          <a:solidFill>
                            <a:schemeClr val="dk1"/>
                          </a:solidFill>
                          <a:effectLst/>
                          <a:latin typeface="+mn-lt"/>
                          <a:ea typeface="+mn-ea"/>
                          <a:cs typeface="+mn-cs"/>
                        </a:rPr>
                        <a:t>Facilitar la accesibilidad</a:t>
                      </a:r>
                      <a:endParaRPr lang="zh-CN" altLang="zh-CN" sz="1800" b="0" kern="1200" dirty="0">
                        <a:solidFill>
                          <a:schemeClr val="dk1"/>
                        </a:solidFill>
                        <a:effectLst/>
                        <a:latin typeface="+mn-lt"/>
                        <a:ea typeface="+mn-ea"/>
                        <a:cs typeface="+mn-cs"/>
                      </a:endParaRPr>
                    </a:p>
                    <a:p>
                      <a:r>
                        <a:rPr lang="es-ES_tradnl" altLang="zh-CN" sz="1800" b="0" kern="1200" dirty="0">
                          <a:solidFill>
                            <a:schemeClr val="dk1"/>
                          </a:solidFill>
                          <a:effectLst/>
                          <a:latin typeface="+mn-lt"/>
                          <a:ea typeface="+mn-ea"/>
                          <a:cs typeface="+mn-cs"/>
                        </a:rPr>
                        <a:t>Mejorar el servicio de los transportes públicos.</a:t>
                      </a:r>
                      <a:endParaRPr lang="zh-CN" altLang="zh-CN" sz="1800" b="0" kern="1200" dirty="0">
                        <a:solidFill>
                          <a:schemeClr val="dk1"/>
                        </a:solidFill>
                        <a:effectLst/>
                        <a:latin typeface="+mn-lt"/>
                        <a:ea typeface="+mn-ea"/>
                        <a:cs typeface="+mn-cs"/>
                      </a:endParaRPr>
                    </a:p>
                    <a:p>
                      <a:r>
                        <a:rPr lang="es-ES_tradnl" altLang="zh-CN" sz="1800" b="0" kern="1200" dirty="0">
                          <a:solidFill>
                            <a:schemeClr val="dk1"/>
                          </a:solidFill>
                          <a:effectLst/>
                          <a:latin typeface="+mn-lt"/>
                          <a:ea typeface="+mn-ea"/>
                          <a:cs typeface="+mn-cs"/>
                        </a:rPr>
                        <a:t>Aumentar </a:t>
                      </a:r>
                      <a:r>
                        <a:rPr lang="es-ES_tradnl" altLang="zh-CN" sz="1800" b="0" kern="1200" dirty="0" err="1">
                          <a:solidFill>
                            <a:schemeClr val="dk1"/>
                          </a:solidFill>
                          <a:effectLst/>
                          <a:latin typeface="+mn-lt"/>
                          <a:ea typeface="+mn-ea"/>
                          <a:cs typeface="+mn-cs"/>
                        </a:rPr>
                        <a:t>Nº</a:t>
                      </a:r>
                      <a:r>
                        <a:rPr lang="es-ES_tradnl" altLang="zh-CN" sz="1800" b="0" kern="1200" dirty="0">
                          <a:solidFill>
                            <a:schemeClr val="dk1"/>
                          </a:solidFill>
                          <a:effectLst/>
                          <a:latin typeface="+mn-lt"/>
                          <a:ea typeface="+mn-ea"/>
                          <a:cs typeface="+mn-cs"/>
                        </a:rPr>
                        <a:t> de las carreteras de acceso</a:t>
                      </a:r>
                      <a:endParaRPr lang="es-ES" altLang="zh-CN" b="0" dirty="0"/>
                    </a:p>
                  </a:txBody>
                  <a:tcPr/>
                </a:tc>
                <a:tc hMerge="1">
                  <a:tcPr/>
                </a:tc>
              </a:tr>
              <a:tr h="44450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831215">
                <a:tc gridSpan="2">
                  <a:txBody>
                    <a:bodyPr/>
                    <a:lstStyle/>
                    <a:p>
                      <a:pPr>
                        <a:buNone/>
                      </a:pPr>
                      <a:r>
                        <a:rPr lang="es-ES" altLang="zh-CN" sz="1800" b="0" kern="1200" dirty="0">
                          <a:solidFill>
                            <a:schemeClr val="dk1"/>
                          </a:solidFill>
                          <a:effectLst/>
                          <a:latin typeface="+mn-lt"/>
                          <a:ea typeface="+mn-ea"/>
                          <a:cs typeface="+mn-cs"/>
                        </a:rPr>
                        <a:t>Como ambos pueblos se encuentran en los extremos de la comunidad, las redes de carreteras están menos desarrolladas por aquéllas zonas, limitan tanto el transporte público como privado</a:t>
                      </a:r>
                      <a:endParaRPr lang="es-ES" altLang="zh-CN" sz="1800" b="0" kern="1200" dirty="0">
                        <a:solidFill>
                          <a:schemeClr val="dk1"/>
                        </a:solidFill>
                        <a:effectLst/>
                        <a:latin typeface="+mn-lt"/>
                        <a:ea typeface="+mn-ea"/>
                        <a:cs typeface="+mn-cs"/>
                      </a:endParaRPr>
                    </a:p>
                  </a:txBody>
                  <a:tcPr/>
                </a:tc>
                <a:tc hMerge="1">
                  <a:tcPr/>
                </a:tc>
                <a:tc>
                  <a:txBody>
                    <a:bodyPr/>
                    <a:lstStyle/>
                    <a:p>
                      <a:pPr>
                        <a:lnSpc>
                          <a:spcPts val="1400"/>
                        </a:lnSpc>
                        <a:spcAft>
                          <a:spcPts val="0"/>
                        </a:spcAft>
                      </a:pPr>
                      <a:r>
                        <a:rPr lang="es-ES_tradnl" sz="2000" b="0" dirty="0">
                          <a:solidFill>
                            <a:srgbClr val="0D0D0D"/>
                          </a:solidFill>
                          <a:effectLst/>
                          <a:latin typeface="Calibri" panose="020F0502020204030204" charset="0"/>
                          <a:ea typeface="宋体" panose="02010600030101010101" pitchFamily="2" charset="-122"/>
                          <a:cs typeface="Times New Roman" panose="02020603050405020304" pitchFamily="18" charset="0"/>
                        </a:rPr>
                        <a:t>Falta de acceso eficiente provoca un aumento en la dificultad de visitar el pueblo para los excursionistas. Además </a:t>
                      </a:r>
                      <a:r>
                        <a:rPr lang="es-ES" sz="2000" b="0" dirty="0">
                          <a:solidFill>
                            <a:srgbClr val="0D0D0D"/>
                          </a:solidFill>
                          <a:effectLst/>
                          <a:latin typeface="Calibri" panose="020F0502020204030204" charset="0"/>
                          <a:ea typeface="宋体" panose="02010600030101010101" pitchFamily="2" charset="-122"/>
                          <a:cs typeface="Times New Roman" panose="02020603050405020304" pitchFamily="18" charset="0"/>
                        </a:rPr>
                        <a:t>también resulta inconveniente para los </a:t>
                      </a:r>
                      <a:endParaRPr lang="es-ES" sz="2000" b="0" dirty="0">
                        <a:solidFill>
                          <a:srgbClr val="0D0D0D"/>
                        </a:solidFill>
                        <a:effectLst/>
                        <a:latin typeface="Calibri" panose="020F0502020204030204" charset="0"/>
                        <a:ea typeface="宋体" panose="02010600030101010101" pitchFamily="2" charset="-122"/>
                        <a:cs typeface="Times New Roman" panose="02020603050405020304" pitchFamily="18" charset="0"/>
                      </a:endParaRPr>
                    </a:p>
                    <a:p>
                      <a:pPr>
                        <a:lnSpc>
                          <a:spcPts val="1400"/>
                        </a:lnSpc>
                        <a:spcAft>
                          <a:spcPts val="0"/>
                        </a:spcAft>
                      </a:pPr>
                      <a:r>
                        <a:rPr lang="es-ES" sz="2000" b="0" dirty="0">
                          <a:solidFill>
                            <a:srgbClr val="0D0D0D"/>
                          </a:solidFill>
                          <a:effectLst/>
                          <a:latin typeface="Calibri" panose="020F0502020204030204" charset="0"/>
                          <a:ea typeface="宋体" panose="02010600030101010101" pitchFamily="2" charset="-122"/>
                          <a:cs typeface="Times New Roman" panose="02020603050405020304" pitchFamily="18" charset="0"/>
                        </a:rPr>
                        <a:t>habitantes del pueblo. </a:t>
                      </a:r>
                      <a:endParaRPr lang="zh-CN" sz="2000" b="0" dirty="0">
                        <a:effectLst/>
                        <a:latin typeface="Calibri" panose="020F0502020204030204" charset="0"/>
                        <a:ea typeface="宋体" panose="02010600030101010101" pitchFamily="2" charset="-122"/>
                        <a:cs typeface="Times New Roman" panose="02020603050405020304" pitchFamily="18" charset="0"/>
                      </a:endParaRPr>
                    </a:p>
                  </a:txBody>
                  <a:tcPr marL="68580" marR="68580" marT="0" marB="0"/>
                </a:tc>
              </a:tr>
            </a:tbl>
          </a:graphicData>
        </a:graphic>
      </p:graphicFrame>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800292" y="840452"/>
          <a:ext cx="10591857" cy="5515932"/>
        </p:xfrm>
        <a:graphic>
          <a:graphicData uri="http://schemas.openxmlformats.org/drawingml/2006/table">
            <a:tbl>
              <a:tblPr firstRow="1" bandRow="1">
                <a:tableStyleId>{5C22544A-7EE6-4342-B048-85BDC9FD1C3A}</a:tableStyleId>
              </a:tblPr>
              <a:tblGrid>
                <a:gridCol w="4223997"/>
                <a:gridCol w="2122620"/>
                <a:gridCol w="2122620"/>
                <a:gridCol w="2122620"/>
              </a:tblGrid>
              <a:tr h="616939">
                <a:tc>
                  <a:txBody>
                    <a:bodyPr/>
                    <a:lstStyle/>
                    <a:p>
                      <a:pPr>
                        <a:buNone/>
                      </a:pPr>
                      <a:r>
                        <a:rPr lang="es-ES" altLang="zh-CN"/>
                        <a:t>PROBLEMA</a:t>
                      </a:r>
                      <a:endParaRPr lang="es-ES" altLang="zh-CN"/>
                    </a:p>
                    <a:p>
                      <a:pPr>
                        <a:buNone/>
                      </a:pPr>
                      <a:r>
                        <a:rPr lang="es-ES" altLang="zh-CN"/>
                        <a:t>Nº:5</a:t>
                      </a:r>
                      <a:endParaRPr lang="es-ES" altLang="zh-CN"/>
                    </a:p>
                  </a:txBody>
                  <a:tcPr>
                    <a:solidFill>
                      <a:schemeClr val="accent2"/>
                    </a:solidFill>
                  </a:tcPr>
                </a:tc>
                <a:tc gridSpan="3">
                  <a:txBody>
                    <a:bodyPr/>
                    <a:lstStyle/>
                    <a:p>
                      <a:pPr>
                        <a:buNone/>
                      </a:pPr>
                      <a:r>
                        <a:rPr lang="es-ES" altLang="zh-CN" dirty="0"/>
                        <a:t>Poca accesibilidad</a:t>
                      </a:r>
                      <a:endParaRPr lang="zh-CN" altLang="en-US" dirty="0"/>
                    </a:p>
                  </a:txBody>
                  <a:tcPr>
                    <a:solidFill>
                      <a:schemeClr val="accent2"/>
                    </a:solidFill>
                  </a:tcPr>
                </a:tc>
                <a:tc hMerge="1">
                  <a:tcPr/>
                </a:tc>
                <a:tc hMerge="1">
                  <a:tcPr/>
                </a:tc>
              </a:tr>
              <a:tr h="550071">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a:t>AMBIENTAL (A)</a:t>
                      </a:r>
                      <a:endParaRPr lang="es-ES" altLang="zh-CN" b="1"/>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379730">
                <a:tc>
                  <a:txBody>
                    <a:bodyPr/>
                    <a:lstStyle/>
                    <a:p>
                      <a:pPr algn="ctr">
                        <a:buNone/>
                      </a:pPr>
                      <a:r>
                        <a:rPr lang="es-ES" dirty="0"/>
                        <a:t>8,33</a:t>
                      </a:r>
                      <a:endParaRPr lang="es-ES" dirty="0"/>
                    </a:p>
                  </a:txBody>
                  <a:tcPr>
                    <a:solidFill>
                      <a:schemeClr val="accent2">
                        <a:lumMod val="40000"/>
                        <a:lumOff val="60000"/>
                      </a:schemeClr>
                    </a:solidFill>
                  </a:tcPr>
                </a:tc>
                <a:tc>
                  <a:txBody>
                    <a:bodyPr/>
                    <a:lstStyle/>
                    <a:p>
                      <a:pPr algn="ctr">
                        <a:buNone/>
                      </a:pPr>
                      <a:r>
                        <a:rPr lang="en-US" altLang="zh-CN" dirty="0"/>
                        <a:t>8</a:t>
                      </a:r>
                      <a:endParaRPr lang="zh-CN" altLang="en-US" dirty="0"/>
                    </a:p>
                  </a:txBody>
                  <a:tcPr>
                    <a:solidFill>
                      <a:schemeClr val="accent2">
                        <a:lumMod val="40000"/>
                        <a:lumOff val="60000"/>
                      </a:schemeClr>
                    </a:solidFill>
                  </a:tcPr>
                </a:tc>
                <a:tc>
                  <a:txBody>
                    <a:bodyPr/>
                    <a:lstStyle/>
                    <a:p>
                      <a:pPr algn="ctr">
                        <a:buNone/>
                      </a:pPr>
                      <a:r>
                        <a:rPr lang="es-ES" dirty="0"/>
                        <a:t>9</a:t>
                      </a:r>
                      <a:endParaRPr lang="es-ES" dirty="0"/>
                    </a:p>
                  </a:txBody>
                  <a:tcPr>
                    <a:solidFill>
                      <a:schemeClr val="accent2">
                        <a:lumMod val="40000"/>
                        <a:lumOff val="60000"/>
                      </a:schemeClr>
                    </a:solidFill>
                  </a:tcPr>
                </a:tc>
                <a:tc>
                  <a:txBody>
                    <a:bodyPr/>
                    <a:lstStyle/>
                    <a:p>
                      <a:pPr algn="ctr">
                        <a:buNone/>
                      </a:pPr>
                      <a:r>
                        <a:rPr lang="es-ES" dirty="0"/>
                        <a:t>8</a:t>
                      </a:r>
                      <a:endParaRPr lang="es-ES" dirty="0"/>
                    </a:p>
                  </a:txBody>
                  <a:tcPr>
                    <a:solidFill>
                      <a:schemeClr val="accent2">
                        <a:lumMod val="40000"/>
                        <a:lumOff val="60000"/>
                      </a:schemeClr>
                    </a:solidFill>
                  </a:tcPr>
                </a:tc>
              </a:tr>
              <a:tr h="550071">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pPr>
                        <a:buNone/>
                      </a:pPr>
                      <a:r>
                        <a:rPr lang="es-ES" altLang="zh-CN" sz="1800" b="0" kern="1200" dirty="0">
                          <a:solidFill>
                            <a:schemeClr val="dk1"/>
                          </a:solidFill>
                          <a:effectLst/>
                          <a:latin typeface="+mn-lt"/>
                          <a:ea typeface="+mn-ea"/>
                          <a:cs typeface="+mn-cs"/>
                        </a:rPr>
                        <a:t>Urgencia de intervención</a:t>
                      </a:r>
                      <a:endParaRPr lang="zh-CN" altLang="en-US" b="0" dirty="0"/>
                    </a:p>
                  </a:txBody>
                  <a:tcPr>
                    <a:solidFill>
                      <a:schemeClr val="accent2">
                        <a:lumMod val="60000"/>
                        <a:lumOff val="40000"/>
                      </a:schemeClr>
                    </a:solidFill>
                  </a:tcPr>
                </a:tc>
                <a:tc hMerge="1">
                  <a:tcPr/>
                </a:tc>
                <a:tc hMerge="1">
                  <a:tcPr/>
                </a:tc>
              </a:tr>
              <a:tr h="378460">
                <a:tc>
                  <a:txBody>
                    <a:bodyPr/>
                    <a:lstStyle/>
                    <a:p>
                      <a:pPr>
                        <a:buNone/>
                      </a:pPr>
                      <a:r>
                        <a:rPr lang="es-ES" altLang="zh-CN" b="1"/>
                        <a:t>URGENCIA DE ACTUACIÓN</a:t>
                      </a:r>
                      <a:endParaRPr lang="es-ES" altLang="zh-CN" b="1"/>
                    </a:p>
                  </a:txBody>
                  <a:tcPr>
                    <a:solidFill>
                      <a:schemeClr val="accent2">
                        <a:lumMod val="40000"/>
                        <a:lumOff val="60000"/>
                      </a:schemeClr>
                    </a:solidFill>
                  </a:tcPr>
                </a:tc>
                <a:tc gridSpan="3">
                  <a:txBody>
                    <a:bodyPr/>
                    <a:lstStyle/>
                    <a:p>
                      <a:pPr>
                        <a:buNone/>
                      </a:pPr>
                      <a:r>
                        <a:rPr lang="es-ES" altLang="zh-CN" dirty="0"/>
                        <a:t>Alta</a:t>
                      </a:r>
                      <a:endParaRPr lang="zh-CN" altLang="en-US" dirty="0"/>
                    </a:p>
                  </a:txBody>
                  <a:tcPr>
                    <a:solidFill>
                      <a:schemeClr val="accent2">
                        <a:lumMod val="40000"/>
                        <a:lumOff val="60000"/>
                      </a:schemeClr>
                    </a:solidFill>
                  </a:tcPr>
                </a:tc>
                <a:tc hMerge="1">
                  <a:tcPr/>
                </a:tc>
                <a:tc hMerge="1">
                  <a:tcPr/>
                </a:tc>
              </a:tr>
              <a:tr h="881341">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r>
                        <a:rPr lang="es-ES_tradnl" altLang="zh-CN" sz="1800" b="0" kern="1200" dirty="0">
                          <a:solidFill>
                            <a:schemeClr val="dk1"/>
                          </a:solidFill>
                          <a:effectLst/>
                          <a:latin typeface="+mn-lt"/>
                          <a:ea typeface="+mn-ea"/>
                          <a:cs typeface="+mn-cs"/>
                        </a:rPr>
                        <a:t>Comunidad de Madrid</a:t>
                      </a:r>
                      <a:endParaRPr lang="zh-CN" altLang="zh-CN" sz="1800" b="0" kern="1200" dirty="0">
                        <a:solidFill>
                          <a:schemeClr val="dk1"/>
                        </a:solidFill>
                        <a:effectLst/>
                        <a:latin typeface="+mn-lt"/>
                        <a:ea typeface="+mn-ea"/>
                        <a:cs typeface="+mn-cs"/>
                      </a:endParaRPr>
                    </a:p>
                    <a:p>
                      <a:r>
                        <a:rPr lang="es-ES_tradnl" altLang="zh-CN" sz="1800" b="0" kern="1200" dirty="0">
                          <a:solidFill>
                            <a:schemeClr val="dk1"/>
                          </a:solidFill>
                          <a:effectLst/>
                          <a:latin typeface="+mn-lt"/>
                          <a:ea typeface="+mn-ea"/>
                          <a:cs typeface="+mn-cs"/>
                        </a:rPr>
                        <a:t>Ministerio de fomento</a:t>
                      </a:r>
                      <a:endParaRPr lang="zh-CN" altLang="zh-CN" sz="1800" b="0" kern="1200" dirty="0">
                        <a:solidFill>
                          <a:schemeClr val="dk1"/>
                        </a:solidFill>
                        <a:effectLst/>
                        <a:latin typeface="+mn-lt"/>
                        <a:ea typeface="+mn-ea"/>
                        <a:cs typeface="+mn-cs"/>
                      </a:endParaRPr>
                    </a:p>
                    <a:p>
                      <a:pPr>
                        <a:buNone/>
                      </a:pPr>
                      <a:endParaRPr lang="zh-CN" altLang="en-US" dirty="0"/>
                    </a:p>
                  </a:txBody>
                  <a:tcPr>
                    <a:solidFill>
                      <a:schemeClr val="accent2">
                        <a:lumMod val="60000"/>
                        <a:lumOff val="40000"/>
                      </a:schemeClr>
                    </a:solidFill>
                  </a:tcPr>
                </a:tc>
                <a:tc hMerge="1">
                  <a:tcPr/>
                </a:tc>
                <a:tc hMerge="1">
                  <a:tcPr/>
                </a:tc>
              </a:tr>
              <a:tr h="1410146">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r>
                        <a:rPr lang="es-ES" altLang="zh-CN" sz="1800" b="0" kern="1200" dirty="0">
                          <a:solidFill>
                            <a:schemeClr val="dk1"/>
                          </a:solidFill>
                          <a:effectLst/>
                          <a:latin typeface="+mn-lt"/>
                          <a:ea typeface="+mn-ea"/>
                          <a:cs typeface="+mn-cs"/>
                        </a:rPr>
                        <a:t>N</a:t>
                      </a:r>
                      <a:r>
                        <a:rPr lang="es-ES_tradnl" altLang="zh-CN" sz="1800" b="0" kern="1200" dirty="0">
                          <a:solidFill>
                            <a:schemeClr val="dk1"/>
                          </a:solidFill>
                          <a:effectLst/>
                          <a:latin typeface="+mn-lt"/>
                          <a:ea typeface="+mn-ea"/>
                          <a:cs typeface="+mn-cs"/>
                        </a:rPr>
                        <a:t>º de carreteras de acceso.</a:t>
                      </a:r>
                      <a:endParaRPr lang="zh-CN" altLang="zh-CN" sz="1800" b="0" kern="1200" dirty="0">
                        <a:solidFill>
                          <a:schemeClr val="dk1"/>
                        </a:solidFill>
                        <a:effectLst/>
                        <a:latin typeface="+mn-lt"/>
                        <a:ea typeface="+mn-ea"/>
                        <a:cs typeface="+mn-cs"/>
                      </a:endParaRPr>
                    </a:p>
                    <a:p>
                      <a:r>
                        <a:rPr lang="es-ES_tradnl" altLang="zh-CN" sz="1800" b="0" kern="1200" dirty="0" err="1">
                          <a:solidFill>
                            <a:schemeClr val="dk1"/>
                          </a:solidFill>
                          <a:effectLst/>
                          <a:latin typeface="+mn-lt"/>
                          <a:ea typeface="+mn-ea"/>
                          <a:cs typeface="+mn-cs"/>
                        </a:rPr>
                        <a:t>Nº</a:t>
                      </a:r>
                      <a:r>
                        <a:rPr lang="es-ES_tradnl" altLang="zh-CN" sz="1800" b="0" kern="1200" dirty="0">
                          <a:solidFill>
                            <a:schemeClr val="dk1"/>
                          </a:solidFill>
                          <a:effectLst/>
                          <a:latin typeface="+mn-lt"/>
                          <a:ea typeface="+mn-ea"/>
                          <a:cs typeface="+mn-cs"/>
                        </a:rPr>
                        <a:t> de autobuses.</a:t>
                      </a:r>
                      <a:endParaRPr lang="zh-CN" altLang="zh-CN" sz="1800" b="0" kern="1200" dirty="0">
                        <a:solidFill>
                          <a:schemeClr val="dk1"/>
                        </a:solidFill>
                        <a:effectLst/>
                        <a:latin typeface="+mn-lt"/>
                        <a:ea typeface="+mn-ea"/>
                        <a:cs typeface="+mn-cs"/>
                      </a:endParaRPr>
                    </a:p>
                    <a:p>
                      <a:r>
                        <a:rPr lang="es-ES_tradnl" altLang="zh-CN" sz="1800" b="0" kern="1200" dirty="0">
                          <a:solidFill>
                            <a:schemeClr val="dk1"/>
                          </a:solidFill>
                          <a:effectLst/>
                          <a:latin typeface="+mn-lt"/>
                          <a:ea typeface="+mn-ea"/>
                          <a:cs typeface="+mn-cs"/>
                        </a:rPr>
                        <a:t>Tiempo de viaje de los transportes públicos</a:t>
                      </a:r>
                      <a:endParaRPr lang="zh-CN" altLang="zh-CN" sz="1800" b="0" kern="1200" dirty="0">
                        <a:solidFill>
                          <a:schemeClr val="dk1"/>
                        </a:solidFill>
                        <a:effectLst/>
                        <a:latin typeface="+mn-lt"/>
                        <a:ea typeface="+mn-ea"/>
                        <a:cs typeface="+mn-cs"/>
                      </a:endParaRPr>
                    </a:p>
                    <a:p>
                      <a:r>
                        <a:rPr lang="es-ES_tradnl" altLang="zh-CN" sz="1800" b="0" kern="1200" dirty="0">
                          <a:solidFill>
                            <a:schemeClr val="dk1"/>
                          </a:solidFill>
                          <a:effectLst/>
                          <a:latin typeface="+mn-lt"/>
                          <a:ea typeface="+mn-ea"/>
                          <a:cs typeface="+mn-cs"/>
                        </a:rPr>
                        <a:t>Horario y frecuencias de los transportes públicos</a:t>
                      </a:r>
                      <a:endParaRPr lang="zh-CN" altLang="zh-CN" sz="1800" b="0" kern="1200" dirty="0">
                        <a:solidFill>
                          <a:schemeClr val="dk1"/>
                        </a:solidFill>
                        <a:effectLst/>
                        <a:latin typeface="+mn-lt"/>
                        <a:ea typeface="+mn-ea"/>
                        <a:cs typeface="+mn-cs"/>
                      </a:endParaRPr>
                    </a:p>
                    <a:p>
                      <a:pPr>
                        <a:buNone/>
                      </a:pPr>
                      <a:endParaRPr lang="zh-CN" altLang="en-US" dirty="0"/>
                    </a:p>
                  </a:txBody>
                  <a:tcPr>
                    <a:solidFill>
                      <a:schemeClr val="accent2">
                        <a:lumMod val="40000"/>
                        <a:lumOff val="60000"/>
                      </a:schemeClr>
                    </a:solidFill>
                  </a:tcPr>
                </a:tc>
                <a:tc hMerge="1">
                  <a:tcPr/>
                </a:tc>
                <a:tc hMerge="1">
                  <a:tcPr/>
                </a:tc>
              </a:tr>
              <a:tr h="616939">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es-ES" altLang="zh-CN" dirty="0"/>
                        <a:t>Solicitar a la comunidad de Madrid para hacer nuevo proyecto.</a:t>
                      </a:r>
                      <a:endParaRPr lang="zh-CN" altLang="en-US" dirty="0"/>
                    </a:p>
                  </a:txBody>
                  <a:tcPr>
                    <a:solidFill>
                      <a:schemeClr val="accent2">
                        <a:lumMod val="60000"/>
                        <a:lumOff val="40000"/>
                      </a:schemeClr>
                    </a:solidFill>
                  </a:tcPr>
                </a:tc>
                <a:tc hMerge="1">
                  <a:tcPr/>
                </a:tc>
                <a:tc hMerge="1">
                  <a:tcPr/>
                </a:tc>
              </a:tr>
            </a:tbl>
          </a:graphicData>
        </a:graphic>
      </p:graphicFrame>
      <p:sp>
        <p:nvSpPr>
          <p:cNvPr id="4"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302528" y="847090"/>
          <a:ext cx="11405871" cy="3557270"/>
        </p:xfrm>
        <a:graphic>
          <a:graphicData uri="http://schemas.openxmlformats.org/drawingml/2006/table">
            <a:tbl>
              <a:tblPr firstRow="1" bandRow="1">
                <a:tableStyleId>{5C22544A-7EE6-4342-B048-85BDC9FD1C3A}</a:tableStyleId>
              </a:tblPr>
              <a:tblGrid>
                <a:gridCol w="2859088"/>
                <a:gridCol w="2858770"/>
                <a:gridCol w="5688013"/>
              </a:tblGrid>
              <a:tr h="643890">
                <a:tc>
                  <a:txBody>
                    <a:bodyPr/>
                    <a:lstStyle/>
                    <a:p>
                      <a:pPr>
                        <a:buNone/>
                      </a:pPr>
                      <a:r>
                        <a:rPr lang="es-ES" altLang="zh-CN" dirty="0"/>
                        <a:t>PROBLEMA</a:t>
                      </a:r>
                      <a:endParaRPr lang="es-ES" altLang="zh-CN" dirty="0"/>
                    </a:p>
                    <a:p>
                      <a:pPr>
                        <a:buNone/>
                      </a:pPr>
                      <a:r>
                        <a:rPr lang="es-ES" altLang="zh-CN" dirty="0"/>
                        <a:t>Nº:6</a:t>
                      </a:r>
                      <a:endParaRPr lang="es-ES" altLang="zh-CN" dirty="0"/>
                    </a:p>
                  </a:txBody>
                  <a:tcPr/>
                </a:tc>
                <a:tc gridSpan="2">
                  <a:txBody>
                    <a:bodyPr/>
                    <a:lstStyle/>
                    <a:p>
                      <a:pPr>
                        <a:buNone/>
                      </a:pPr>
                      <a:r>
                        <a:rPr lang="es-ES" altLang="zh-CN" sz="1800" b="1" i="0" kern="1200" dirty="0">
                          <a:solidFill>
                            <a:schemeClr val="lt1"/>
                          </a:solidFill>
                          <a:effectLst/>
                          <a:latin typeface="+mn-lt"/>
                          <a:ea typeface="+mn-ea"/>
                          <a:cs typeface="+mn-cs"/>
                        </a:rPr>
                        <a:t>Envejecimiento</a:t>
                      </a:r>
                      <a:r>
                        <a:rPr lang="es-ES" altLang="zh-CN" sz="1800" b="1" kern="1200" dirty="0">
                          <a:solidFill>
                            <a:schemeClr val="lt1"/>
                          </a:solidFill>
                          <a:effectLst/>
                          <a:latin typeface="+mn-lt"/>
                          <a:ea typeface="+mn-ea"/>
                          <a:cs typeface="+mn-cs"/>
                        </a:rPr>
                        <a:t> de la población</a:t>
                      </a:r>
                      <a:endParaRPr lang="es-ES" altLang="zh-CN" dirty="0"/>
                    </a:p>
                  </a:txBody>
                  <a:tcPr/>
                </a:tc>
                <a:tc hMerge="1">
                  <a:tcPr/>
                </a:tc>
              </a:tr>
              <a:tr h="624840">
                <a:tc>
                  <a:txBody>
                    <a:bodyPr/>
                    <a:lstStyle/>
                    <a:p>
                      <a:pPr>
                        <a:buNone/>
                      </a:pPr>
                      <a:r>
                        <a:rPr lang="es-ES" altLang="zh-CN" b="1"/>
                        <a:t>DESCRIPCIÓN</a:t>
                      </a:r>
                      <a:endParaRPr lang="es-ES" altLang="zh-CN" b="1"/>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s-ES" altLang="zh-CN" sz="1800" b="0" kern="1200" dirty="0">
                          <a:solidFill>
                            <a:schemeClr val="dk1"/>
                          </a:solidFill>
                          <a:effectLst/>
                          <a:latin typeface="+mn-lt"/>
                          <a:ea typeface="+mn-ea"/>
                          <a:cs typeface="+mn-cs"/>
                        </a:rPr>
                        <a:t>Las persona mayores forman una gran parte de la población, la edad media de la población es elevada.</a:t>
                      </a:r>
                      <a:endParaRPr lang="es-ES" altLang="zh-CN" b="0" dirty="0"/>
                    </a:p>
                  </a:txBody>
                  <a:tcPr/>
                </a:tc>
                <a:tc hMerge="1">
                  <a:tcPr/>
                </a:tc>
              </a:tr>
              <a:tr h="831215">
                <a:tc>
                  <a:txBody>
                    <a:bodyPr/>
                    <a:lstStyle/>
                    <a:p>
                      <a:pPr>
                        <a:buNone/>
                      </a:pPr>
                      <a:r>
                        <a:rPr lang="es-ES" altLang="zh-CN" b="1"/>
                        <a:t>OBJETIVO RELACIONADO</a:t>
                      </a:r>
                      <a:endParaRPr lang="es-ES" altLang="zh-CN" b="1"/>
                    </a:p>
                  </a:txBody>
                  <a:tcPr/>
                </a:tc>
                <a:tc gridSpan="2">
                  <a:txBody>
                    <a:bodyPr/>
                    <a:lstStyle/>
                    <a:p>
                      <a:r>
                        <a:rPr lang="es-ES" altLang="zh-CN" sz="1800" b="0" kern="1200" dirty="0">
                          <a:solidFill>
                            <a:schemeClr val="dk1"/>
                          </a:solidFill>
                          <a:effectLst/>
                          <a:latin typeface="+mn-lt"/>
                          <a:ea typeface="+mn-ea"/>
                          <a:cs typeface="+mn-cs"/>
                        </a:rPr>
                        <a:t>Más población activo</a:t>
                      </a:r>
                      <a:endParaRPr lang="zh-CN" altLang="zh-CN" sz="1800" b="0" kern="1200" dirty="0">
                        <a:solidFill>
                          <a:schemeClr val="dk1"/>
                        </a:solidFill>
                        <a:effectLst/>
                        <a:latin typeface="+mn-lt"/>
                        <a:ea typeface="+mn-ea"/>
                        <a:cs typeface="+mn-cs"/>
                      </a:endParaRPr>
                    </a:p>
                    <a:p>
                      <a:r>
                        <a:rPr lang="es-ES" altLang="zh-CN" sz="1800" b="0" kern="1200" dirty="0">
                          <a:solidFill>
                            <a:schemeClr val="dk1"/>
                          </a:solidFill>
                          <a:effectLst/>
                          <a:latin typeface="+mn-lt"/>
                          <a:ea typeface="+mn-ea"/>
                          <a:cs typeface="+mn-cs"/>
                        </a:rPr>
                        <a:t>Tasa de natalidad elevada</a:t>
                      </a:r>
                      <a:endParaRPr lang="zh-CN" altLang="zh-CN" sz="1800" b="0" kern="1200" dirty="0">
                        <a:solidFill>
                          <a:schemeClr val="dk1"/>
                        </a:solidFill>
                        <a:effectLst/>
                        <a:latin typeface="+mn-lt"/>
                        <a:ea typeface="+mn-ea"/>
                        <a:cs typeface="+mn-cs"/>
                      </a:endParaRPr>
                    </a:p>
                    <a:p>
                      <a:r>
                        <a:rPr lang="es-ES" altLang="zh-CN" sz="1800" b="0" kern="1200" dirty="0">
                          <a:solidFill>
                            <a:schemeClr val="dk1"/>
                          </a:solidFill>
                          <a:effectLst/>
                          <a:latin typeface="+mn-lt"/>
                          <a:ea typeface="+mn-ea"/>
                          <a:cs typeface="+mn-cs"/>
                        </a:rPr>
                        <a:t>Cuidado especial para los mayores</a:t>
                      </a:r>
                      <a:endParaRPr lang="es-ES" altLang="zh-CN" b="0" dirty="0"/>
                    </a:p>
                  </a:txBody>
                  <a:tcPr/>
                </a:tc>
                <a:tc hMerge="1">
                  <a:tcPr/>
                </a:tc>
              </a:tr>
              <a:tr h="44450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684530">
                <a:tc gridSpan="2">
                  <a:txBody>
                    <a:bodyPr/>
                    <a:lstStyle/>
                    <a:p>
                      <a:r>
                        <a:rPr lang="es-ES" altLang="zh-CN" sz="1800" b="0" kern="1200" dirty="0">
                          <a:solidFill>
                            <a:schemeClr val="dk1"/>
                          </a:solidFill>
                          <a:effectLst/>
                          <a:latin typeface="+mn-lt"/>
                          <a:ea typeface="+mn-ea"/>
                          <a:cs typeface="+mn-cs"/>
                        </a:rPr>
                        <a:t>La emigración de los jóvenes del pueblo a la ciudad.</a:t>
                      </a:r>
                      <a:endParaRPr lang="zh-CN" altLang="zh-CN" sz="1800" b="0" kern="1200" dirty="0">
                        <a:solidFill>
                          <a:schemeClr val="dk1"/>
                        </a:solidFill>
                        <a:effectLst/>
                        <a:latin typeface="+mn-lt"/>
                        <a:ea typeface="+mn-ea"/>
                        <a:cs typeface="+mn-cs"/>
                      </a:endParaRPr>
                    </a:p>
                    <a:p>
                      <a:r>
                        <a:rPr lang="es-ES" altLang="zh-CN" sz="1800" b="0" kern="1200" dirty="0">
                          <a:solidFill>
                            <a:schemeClr val="dk1"/>
                          </a:solidFill>
                          <a:effectLst/>
                          <a:latin typeface="+mn-lt"/>
                          <a:ea typeface="+mn-ea"/>
                          <a:cs typeface="+mn-cs"/>
                        </a:rPr>
                        <a:t>Alta esperanza de vida.</a:t>
                      </a:r>
                      <a:endParaRPr lang="zh-CN" altLang="zh-CN" sz="1800" b="0" kern="1200" dirty="0">
                        <a:solidFill>
                          <a:schemeClr val="dk1"/>
                        </a:solidFill>
                        <a:effectLst/>
                        <a:latin typeface="+mn-lt"/>
                        <a:ea typeface="+mn-ea"/>
                        <a:cs typeface="+mn-cs"/>
                      </a:endParaRPr>
                    </a:p>
                    <a:p>
                      <a:r>
                        <a:rPr lang="es-ES" altLang="zh-CN" sz="1800" b="0" kern="1200" dirty="0">
                          <a:solidFill>
                            <a:schemeClr val="dk1"/>
                          </a:solidFill>
                          <a:effectLst/>
                          <a:latin typeface="+mn-lt"/>
                          <a:ea typeface="+mn-ea"/>
                          <a:cs typeface="+mn-cs"/>
                        </a:rPr>
                        <a:t>Baja natalidad. </a:t>
                      </a:r>
                      <a:endParaRPr lang="zh-CN" altLang="en-US" b="0" dirty="0"/>
                    </a:p>
                  </a:txBody>
                  <a:tcPr/>
                </a:tc>
                <a:tc hMerge="1">
                  <a:tcPr/>
                </a:tc>
                <a:tc>
                  <a:txBody>
                    <a:bodyPr/>
                    <a:lstStyle/>
                    <a:p>
                      <a:r>
                        <a:rPr lang="es-ES" altLang="zh-CN" sz="1800" b="0" kern="1200" dirty="0">
                          <a:solidFill>
                            <a:schemeClr val="dk1"/>
                          </a:solidFill>
                          <a:effectLst/>
                          <a:latin typeface="+mn-lt"/>
                          <a:ea typeface="+mn-ea"/>
                          <a:cs typeface="+mn-cs"/>
                        </a:rPr>
                        <a:t>Falta de mano de obra.</a:t>
                      </a:r>
                      <a:endParaRPr lang="zh-CN" altLang="zh-CN" sz="1800" b="0" kern="1200" dirty="0">
                        <a:solidFill>
                          <a:schemeClr val="dk1"/>
                        </a:solidFill>
                        <a:effectLst/>
                        <a:latin typeface="+mn-lt"/>
                        <a:ea typeface="+mn-ea"/>
                        <a:cs typeface="+mn-cs"/>
                      </a:endParaRPr>
                    </a:p>
                    <a:p>
                      <a:r>
                        <a:rPr lang="es-ES" altLang="zh-CN" sz="1800" b="0" kern="1200" dirty="0">
                          <a:solidFill>
                            <a:schemeClr val="dk1"/>
                          </a:solidFill>
                          <a:effectLst/>
                          <a:latin typeface="+mn-lt"/>
                          <a:ea typeface="+mn-ea"/>
                          <a:cs typeface="+mn-cs"/>
                        </a:rPr>
                        <a:t>Una población más frágil.</a:t>
                      </a:r>
                      <a:endParaRPr lang="zh-CN" altLang="zh-CN" sz="1800" b="0" kern="1200" dirty="0">
                        <a:solidFill>
                          <a:schemeClr val="dk1"/>
                        </a:solidFill>
                        <a:effectLst/>
                        <a:latin typeface="+mn-lt"/>
                        <a:ea typeface="+mn-ea"/>
                        <a:cs typeface="+mn-cs"/>
                      </a:endParaRPr>
                    </a:p>
                    <a:p>
                      <a:r>
                        <a:rPr lang="es-ES" altLang="zh-CN" sz="1800" b="0" kern="1200" dirty="0">
                          <a:solidFill>
                            <a:schemeClr val="dk1"/>
                          </a:solidFill>
                          <a:effectLst/>
                          <a:latin typeface="+mn-lt"/>
                          <a:ea typeface="+mn-ea"/>
                          <a:cs typeface="+mn-cs"/>
                        </a:rPr>
                        <a:t>Limitación de innovación</a:t>
                      </a:r>
                      <a:endParaRPr lang="zh-CN" altLang="en-US" b="0" dirty="0"/>
                    </a:p>
                  </a:txBody>
                  <a:tcPr/>
                </a:tc>
              </a:tr>
            </a:tbl>
          </a:graphicData>
        </a:graphic>
      </p:graphicFrame>
      <p:pic>
        <p:nvPicPr>
          <p:cNvPr id="4" name="图片 5" descr="3757-colmenar-de-oreja"/>
          <p:cNvPicPr/>
          <p:nvPr/>
        </p:nvPicPr>
        <p:blipFill>
          <a:blip r:embed="rId2"/>
          <a:stretch>
            <a:fillRect/>
          </a:stretch>
        </p:blipFill>
        <p:spPr>
          <a:xfrm>
            <a:off x="397043" y="4692317"/>
            <a:ext cx="2217476" cy="1649236"/>
          </a:xfrm>
          <a:prstGeom prst="rect">
            <a:avLst/>
          </a:prstGeom>
        </p:spPr>
      </p:pic>
      <p:pic>
        <p:nvPicPr>
          <p:cNvPr id="5" name="图片 3" descr="3920-villaconejos"/>
          <p:cNvPicPr/>
          <p:nvPr/>
        </p:nvPicPr>
        <p:blipFill>
          <a:blip r:embed="rId3"/>
          <a:stretch>
            <a:fillRect/>
          </a:stretch>
        </p:blipFill>
        <p:spPr>
          <a:xfrm>
            <a:off x="3454010" y="4692317"/>
            <a:ext cx="2204486" cy="1639555"/>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487680" y="1295400"/>
          <a:ext cx="11230612" cy="5123180"/>
        </p:xfrm>
        <a:graphic>
          <a:graphicData uri="http://schemas.openxmlformats.org/drawingml/2006/table">
            <a:tbl>
              <a:tblPr firstRow="1" bandRow="1">
                <a:tableStyleId>{5C22544A-7EE6-4342-B048-85BDC9FD1C3A}</a:tableStyleId>
              </a:tblPr>
              <a:tblGrid>
                <a:gridCol w="4624705"/>
                <a:gridCol w="2201969"/>
                <a:gridCol w="2201969"/>
                <a:gridCol w="2201969"/>
              </a:tblGrid>
              <a:tr h="619125">
                <a:tc>
                  <a:txBody>
                    <a:bodyPr/>
                    <a:lstStyle/>
                    <a:p>
                      <a:pPr>
                        <a:buNone/>
                      </a:pPr>
                      <a:r>
                        <a:rPr lang="es-ES" altLang="zh-CN" dirty="0"/>
                        <a:t>PROBLEMA</a:t>
                      </a:r>
                      <a:endParaRPr lang="es-ES" altLang="zh-CN" dirty="0"/>
                    </a:p>
                    <a:p>
                      <a:pPr>
                        <a:buNone/>
                      </a:pPr>
                      <a:r>
                        <a:rPr lang="es-ES" altLang="zh-CN" dirty="0"/>
                        <a:t>Nº:6</a:t>
                      </a:r>
                      <a:endParaRPr lang="es-ES" altLang="zh-CN" dirty="0"/>
                    </a:p>
                  </a:txBody>
                  <a:tcPr>
                    <a:solidFill>
                      <a:schemeClr val="accent2"/>
                    </a:solidFill>
                  </a:tcPr>
                </a:tc>
                <a:tc gridSpan="3">
                  <a:txBody>
                    <a:bodyPr/>
                    <a:lstStyle/>
                    <a:p>
                      <a:pPr>
                        <a:buNone/>
                      </a:pPr>
                      <a:r>
                        <a:rPr lang="es-ES" altLang="zh-CN" dirty="0"/>
                        <a:t>Envejecimiento de la población</a:t>
                      </a:r>
                      <a:endParaRPr lang="zh-CN" altLang="en-US" dirty="0"/>
                    </a:p>
                  </a:txBody>
                  <a:tcPr>
                    <a:solidFill>
                      <a:schemeClr val="accent2"/>
                    </a:solidFill>
                  </a:tcPr>
                </a:tc>
                <a:tc hMerge="1">
                  <a:tcPr/>
                </a:tc>
                <a:tc hMerge="1">
                  <a:tcPr/>
                </a:tc>
              </a:tr>
              <a:tr h="619125">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a:t>AMBIENTAL (A)</a:t>
                      </a:r>
                      <a:endParaRPr lang="es-ES" altLang="zh-CN" b="1"/>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312420">
                <a:tc>
                  <a:txBody>
                    <a:bodyPr/>
                    <a:lstStyle/>
                    <a:p>
                      <a:pPr algn="ctr">
                        <a:buNone/>
                      </a:pPr>
                      <a:r>
                        <a:rPr lang="es-ES" dirty="0"/>
                        <a:t>6,33</a:t>
                      </a:r>
                      <a:endParaRPr lang="es-ES" dirty="0"/>
                    </a:p>
                  </a:txBody>
                  <a:tcPr>
                    <a:solidFill>
                      <a:schemeClr val="accent2">
                        <a:lumMod val="40000"/>
                        <a:lumOff val="60000"/>
                      </a:schemeClr>
                    </a:solidFill>
                  </a:tcPr>
                </a:tc>
                <a:tc>
                  <a:txBody>
                    <a:bodyPr/>
                    <a:lstStyle/>
                    <a:p>
                      <a:pPr algn="ctr">
                        <a:buNone/>
                      </a:pPr>
                      <a:r>
                        <a:rPr lang="es-ES" altLang="en-US" dirty="0"/>
                        <a:t>1</a:t>
                      </a:r>
                      <a:endParaRPr lang="es-ES" altLang="en-US" dirty="0"/>
                    </a:p>
                  </a:txBody>
                  <a:tcPr>
                    <a:solidFill>
                      <a:schemeClr val="accent2">
                        <a:lumMod val="40000"/>
                        <a:lumOff val="60000"/>
                      </a:schemeClr>
                    </a:solidFill>
                  </a:tcPr>
                </a:tc>
                <a:tc>
                  <a:txBody>
                    <a:bodyPr/>
                    <a:lstStyle/>
                    <a:p>
                      <a:pPr algn="ctr">
                        <a:buNone/>
                      </a:pPr>
                      <a:r>
                        <a:rPr lang="es-ES" dirty="0"/>
                        <a:t>9</a:t>
                      </a:r>
                      <a:endParaRPr lang="es-ES" dirty="0"/>
                    </a:p>
                  </a:txBody>
                  <a:tcPr>
                    <a:solidFill>
                      <a:schemeClr val="accent2">
                        <a:lumMod val="40000"/>
                        <a:lumOff val="60000"/>
                      </a:schemeClr>
                    </a:solidFill>
                  </a:tcPr>
                </a:tc>
                <a:tc>
                  <a:txBody>
                    <a:bodyPr/>
                    <a:lstStyle/>
                    <a:p>
                      <a:pPr algn="ctr">
                        <a:buNone/>
                      </a:pPr>
                      <a:r>
                        <a:rPr lang="es-ES" dirty="0"/>
                        <a:t>9</a:t>
                      </a:r>
                      <a:endParaRPr lang="es-ES" dirty="0"/>
                    </a:p>
                  </a:txBody>
                  <a:tcPr>
                    <a:solidFill>
                      <a:schemeClr val="accent2">
                        <a:lumMod val="40000"/>
                        <a:lumOff val="60000"/>
                      </a:schemeClr>
                    </a:solidFill>
                  </a:tcPr>
                </a:tc>
              </a:tr>
              <a:tr h="619125">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r>
                        <a:rPr lang="es-ES" altLang="zh-CN" sz="1800" b="0" kern="1200" dirty="0">
                          <a:solidFill>
                            <a:srgbClr val="7030A0"/>
                          </a:solidFill>
                          <a:effectLst/>
                          <a:latin typeface="+mn-lt"/>
                          <a:ea typeface="+mn-ea"/>
                          <a:cs typeface="+mn-cs"/>
                        </a:rPr>
                        <a:t>Incentivos para la natalidad</a:t>
                      </a:r>
                      <a:endParaRPr lang="zh-CN" altLang="zh-CN" sz="1800" b="0" kern="1200" dirty="0">
                        <a:solidFill>
                          <a:srgbClr val="7030A0"/>
                        </a:solidFill>
                        <a:effectLst/>
                        <a:latin typeface="+mn-lt"/>
                        <a:ea typeface="+mn-ea"/>
                        <a:cs typeface="+mn-cs"/>
                      </a:endParaRPr>
                    </a:p>
                    <a:p>
                      <a:r>
                        <a:rPr lang="es-ES" altLang="zh-CN" sz="1800" b="0" kern="1200" dirty="0">
                          <a:solidFill>
                            <a:srgbClr val="7030A0"/>
                          </a:solidFill>
                          <a:effectLst/>
                          <a:latin typeface="+mn-lt"/>
                          <a:ea typeface="+mn-ea"/>
                          <a:cs typeface="+mn-cs"/>
                        </a:rPr>
                        <a:t>Más oportunidades para los jóvenes en el pueblo</a:t>
                      </a:r>
                      <a:endParaRPr lang="zh-CN" altLang="zh-CN" sz="1800" b="0" kern="1200" dirty="0">
                        <a:solidFill>
                          <a:srgbClr val="7030A0"/>
                        </a:solidFill>
                        <a:effectLst/>
                        <a:latin typeface="+mn-lt"/>
                        <a:ea typeface="+mn-ea"/>
                        <a:cs typeface="+mn-cs"/>
                      </a:endParaRPr>
                    </a:p>
                    <a:p>
                      <a:r>
                        <a:rPr lang="es-ES" altLang="zh-CN" sz="1800" b="0" kern="1200" dirty="0">
                          <a:solidFill>
                            <a:srgbClr val="7030A0"/>
                          </a:solidFill>
                          <a:effectLst/>
                          <a:latin typeface="+mn-lt"/>
                          <a:ea typeface="+mn-ea"/>
                          <a:cs typeface="+mn-cs"/>
                        </a:rPr>
                        <a:t>Revisión médica cíclica para los mayores</a:t>
                      </a:r>
                      <a:endParaRPr lang="zh-CN" altLang="en-US" b="0" dirty="0">
                        <a:solidFill>
                          <a:srgbClr val="7030A0"/>
                        </a:solidFill>
                      </a:endParaRPr>
                    </a:p>
                  </a:txBody>
                  <a:tcPr>
                    <a:solidFill>
                      <a:schemeClr val="accent2">
                        <a:lumMod val="60000"/>
                        <a:lumOff val="40000"/>
                      </a:schemeClr>
                    </a:solidFill>
                  </a:tcPr>
                </a:tc>
                <a:tc hMerge="1">
                  <a:tcPr/>
                </a:tc>
                <a:tc hMerge="1">
                  <a:tcPr/>
                </a:tc>
              </a:tr>
              <a:tr h="389255">
                <a:tc>
                  <a:txBody>
                    <a:bodyPr/>
                    <a:lstStyle/>
                    <a:p>
                      <a:pPr>
                        <a:buNone/>
                      </a:pPr>
                      <a:r>
                        <a:rPr lang="es-ES" altLang="zh-CN" b="1" dirty="0"/>
                        <a:t>URGENCIA DE ACTUACIÓN</a:t>
                      </a:r>
                      <a:endParaRPr lang="es-ES" altLang="zh-CN" b="1" dirty="0"/>
                    </a:p>
                  </a:txBody>
                  <a:tcPr>
                    <a:solidFill>
                      <a:schemeClr val="accent2">
                        <a:lumMod val="40000"/>
                        <a:lumOff val="60000"/>
                      </a:schemeClr>
                    </a:solidFill>
                  </a:tcPr>
                </a:tc>
                <a:tc gridSpan="3">
                  <a:txBody>
                    <a:bodyPr/>
                    <a:lstStyle/>
                    <a:p>
                      <a:r>
                        <a:rPr lang="es-ES" altLang="zh-CN" sz="1800" b="0" kern="1200" dirty="0">
                          <a:solidFill>
                            <a:schemeClr val="dk1"/>
                          </a:solidFill>
                          <a:effectLst/>
                          <a:latin typeface="+mn-lt"/>
                          <a:ea typeface="+mn-ea"/>
                          <a:cs typeface="+mn-cs"/>
                        </a:rPr>
                        <a:t>Media</a:t>
                      </a:r>
                      <a:endParaRPr lang="es-ES" altLang="zh-CN" sz="1800" b="0" kern="1200" dirty="0">
                        <a:solidFill>
                          <a:schemeClr val="dk1"/>
                        </a:solidFill>
                        <a:effectLst/>
                        <a:latin typeface="+mn-lt"/>
                        <a:ea typeface="+mn-ea"/>
                        <a:cs typeface="+mn-cs"/>
                      </a:endParaRPr>
                    </a:p>
                  </a:txBody>
                  <a:tcPr>
                    <a:solidFill>
                      <a:schemeClr val="accent2">
                        <a:lumMod val="40000"/>
                        <a:lumOff val="60000"/>
                      </a:schemeClr>
                    </a:solidFill>
                  </a:tcPr>
                </a:tc>
                <a:tc hMerge="1">
                  <a:tcPr/>
                </a:tc>
                <a:tc hMerge="1">
                  <a:tcPr/>
                </a:tc>
              </a:tr>
              <a:tr h="619125">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r>
                        <a:rPr lang="es-ES" altLang="zh-CN" sz="1800" b="0" kern="1200" dirty="0">
                          <a:solidFill>
                            <a:schemeClr val="dk1"/>
                          </a:solidFill>
                          <a:effectLst/>
                          <a:latin typeface="+mn-lt"/>
                          <a:ea typeface="+mn-ea"/>
                          <a:cs typeface="+mn-cs"/>
                        </a:rPr>
                        <a:t>Concejalía del pueblo.</a:t>
                      </a:r>
                      <a:endParaRPr lang="zh-CN" altLang="zh-CN" sz="1800" b="0" kern="1200" dirty="0">
                        <a:solidFill>
                          <a:schemeClr val="dk1"/>
                        </a:solidFill>
                        <a:effectLst/>
                        <a:latin typeface="+mn-lt"/>
                        <a:ea typeface="+mn-ea"/>
                        <a:cs typeface="+mn-cs"/>
                      </a:endParaRPr>
                    </a:p>
                    <a:p>
                      <a:r>
                        <a:rPr lang="es-ES" altLang="zh-CN" sz="1800" b="0" kern="1200" dirty="0">
                          <a:solidFill>
                            <a:schemeClr val="dk1"/>
                          </a:solidFill>
                          <a:effectLst/>
                          <a:latin typeface="+mn-lt"/>
                          <a:ea typeface="+mn-ea"/>
                          <a:cs typeface="+mn-cs"/>
                        </a:rPr>
                        <a:t>Comunidad de Madrid</a:t>
                      </a:r>
                      <a:endParaRPr lang="zh-CN" altLang="en-US" b="0" dirty="0"/>
                    </a:p>
                  </a:txBody>
                  <a:tcPr>
                    <a:solidFill>
                      <a:schemeClr val="accent2">
                        <a:lumMod val="60000"/>
                        <a:lumOff val="40000"/>
                      </a:schemeClr>
                    </a:solidFill>
                  </a:tcPr>
                </a:tc>
                <a:tc hMerge="1">
                  <a:tcPr/>
                </a:tc>
                <a:tc hMerge="1">
                  <a:tcPr/>
                </a:tc>
              </a:tr>
              <a:tr h="619125">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r>
                        <a:rPr lang="es-ES" altLang="zh-CN" sz="1800" b="0" kern="1200" dirty="0">
                          <a:solidFill>
                            <a:schemeClr val="dk1"/>
                          </a:solidFill>
                          <a:effectLst/>
                          <a:latin typeface="+mn-lt"/>
                          <a:ea typeface="+mn-ea"/>
                          <a:cs typeface="+mn-cs"/>
                        </a:rPr>
                        <a:t>N.º de la población activa</a:t>
                      </a:r>
                      <a:endParaRPr lang="zh-CN" altLang="zh-CN" sz="1800" b="0" kern="1200" dirty="0">
                        <a:solidFill>
                          <a:schemeClr val="dk1"/>
                        </a:solidFill>
                        <a:effectLst/>
                        <a:latin typeface="+mn-lt"/>
                        <a:ea typeface="+mn-ea"/>
                        <a:cs typeface="+mn-cs"/>
                      </a:endParaRPr>
                    </a:p>
                    <a:p>
                      <a:r>
                        <a:rPr lang="es-ES" altLang="zh-CN" sz="1800" b="0" kern="1200" dirty="0">
                          <a:solidFill>
                            <a:schemeClr val="dk1"/>
                          </a:solidFill>
                          <a:effectLst/>
                          <a:latin typeface="+mn-lt"/>
                          <a:ea typeface="+mn-ea"/>
                          <a:cs typeface="+mn-cs"/>
                        </a:rPr>
                        <a:t>N.º de las personas mayores</a:t>
                      </a:r>
                      <a:endParaRPr lang="zh-CN" altLang="zh-CN" sz="1800" b="0" kern="1200" dirty="0">
                        <a:solidFill>
                          <a:schemeClr val="dk1"/>
                        </a:solidFill>
                        <a:effectLst/>
                        <a:latin typeface="+mn-lt"/>
                        <a:ea typeface="+mn-ea"/>
                        <a:cs typeface="+mn-cs"/>
                      </a:endParaRPr>
                    </a:p>
                    <a:p>
                      <a:r>
                        <a:rPr lang="es-ES" altLang="zh-CN" sz="1800" b="0" kern="1200" dirty="0">
                          <a:solidFill>
                            <a:schemeClr val="dk1"/>
                          </a:solidFill>
                          <a:effectLst/>
                          <a:latin typeface="+mn-lt"/>
                          <a:ea typeface="+mn-ea"/>
                          <a:cs typeface="+mn-cs"/>
                        </a:rPr>
                        <a:t>N.º de bebés nacidos</a:t>
                      </a:r>
                      <a:endParaRPr lang="zh-CN" altLang="en-US" b="0" dirty="0"/>
                    </a:p>
                  </a:txBody>
                  <a:tcPr>
                    <a:solidFill>
                      <a:schemeClr val="accent2">
                        <a:lumMod val="40000"/>
                        <a:lumOff val="60000"/>
                      </a:schemeClr>
                    </a:solidFill>
                  </a:tcPr>
                </a:tc>
                <a:tc hMerge="1">
                  <a:tcPr/>
                </a:tc>
                <a:tc hMerge="1">
                  <a:tcPr/>
                </a:tc>
              </a:tr>
              <a:tr h="619125">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es-ES" altLang="zh-CN" dirty="0"/>
                        <a:t>-Ofrecer más trabajos en el pueblo</a:t>
                      </a:r>
                      <a:endParaRPr lang="es-ES" altLang="zh-CN" dirty="0"/>
                    </a:p>
                    <a:p>
                      <a:pPr>
                        <a:buNone/>
                      </a:pPr>
                      <a:r>
                        <a:rPr lang="es-ES" altLang="zh-CN" dirty="0"/>
                        <a:t>-Eventos y fiestas como San Isidro</a:t>
                      </a:r>
                      <a:endParaRPr lang="zh-CN" altLang="en-US" dirty="0"/>
                    </a:p>
                  </a:txBody>
                  <a:tcPr>
                    <a:solidFill>
                      <a:schemeClr val="accent2">
                        <a:lumMod val="60000"/>
                        <a:lumOff val="40000"/>
                      </a:schemeClr>
                    </a:solidFill>
                  </a:tcPr>
                </a:tc>
                <a:tc hMerge="1">
                  <a:tcPr/>
                </a:tc>
                <a:tc hMerge="1">
                  <a:tcPr/>
                </a:tc>
              </a:tr>
            </a:tbl>
          </a:graphicData>
        </a:graphic>
      </p:graphicFrame>
      <p:sp>
        <p:nvSpPr>
          <p:cNvPr id="4"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393064" y="934119"/>
          <a:ext cx="11405871" cy="3935730"/>
        </p:xfrm>
        <a:graphic>
          <a:graphicData uri="http://schemas.openxmlformats.org/drawingml/2006/table">
            <a:tbl>
              <a:tblPr firstRow="1" bandRow="1">
                <a:tableStyleId>{5C22544A-7EE6-4342-B048-85BDC9FD1C3A}</a:tableStyleId>
              </a:tblPr>
              <a:tblGrid>
                <a:gridCol w="2859088"/>
                <a:gridCol w="2858770"/>
                <a:gridCol w="5688013"/>
              </a:tblGrid>
              <a:tr h="831215">
                <a:tc>
                  <a:txBody>
                    <a:bodyPr/>
                    <a:lstStyle/>
                    <a:p>
                      <a:pPr>
                        <a:buNone/>
                      </a:pPr>
                      <a:r>
                        <a:rPr lang="es-ES" altLang="zh-CN" dirty="0"/>
                        <a:t>PROBLEMA</a:t>
                      </a:r>
                      <a:endParaRPr lang="es-ES" altLang="zh-CN" dirty="0"/>
                    </a:p>
                    <a:p>
                      <a:pPr>
                        <a:buNone/>
                      </a:pPr>
                      <a:r>
                        <a:rPr lang="es-ES" altLang="zh-CN" dirty="0"/>
                        <a:t>Nº:7</a:t>
                      </a:r>
                      <a:endParaRPr lang="es-ES" altLang="zh-CN" dirty="0"/>
                    </a:p>
                  </a:txBody>
                  <a:tcPr/>
                </a:tc>
                <a:tc gridSpan="2">
                  <a:txBody>
                    <a:bodyPr/>
                    <a:lstStyle/>
                    <a:p>
                      <a:pPr>
                        <a:buNone/>
                      </a:pPr>
                      <a:r>
                        <a:rPr lang="es-ES" altLang="zh-CN" dirty="0"/>
                        <a:t>Turismo cultural poco desarrollado</a:t>
                      </a:r>
                      <a:endParaRPr lang="es-ES" altLang="zh-CN" dirty="0"/>
                    </a:p>
                  </a:txBody>
                  <a:tcPr/>
                </a:tc>
                <a:tc hMerge="1">
                  <a:tcPr/>
                </a:tc>
              </a:tr>
              <a:tr h="831215">
                <a:tc>
                  <a:txBody>
                    <a:bodyPr/>
                    <a:lstStyle/>
                    <a:p>
                      <a:pPr>
                        <a:buNone/>
                      </a:pPr>
                      <a:r>
                        <a:rPr lang="es-ES" altLang="zh-CN" b="1"/>
                        <a:t>DESCRIPCIÓN</a:t>
                      </a:r>
                      <a:endParaRPr lang="es-ES" altLang="zh-CN" b="1"/>
                    </a:p>
                  </a:txBody>
                  <a:tcPr/>
                </a:tc>
                <a:tc gridSpan="2">
                  <a:txBody>
                    <a:bodyPr/>
                    <a:lstStyle/>
                    <a:p>
                      <a:pPr>
                        <a:buNone/>
                      </a:pPr>
                      <a:r>
                        <a:rPr lang="es-ES"/>
                        <a:t>Las culturas no forman uno de los elementos de las actividades turísticas.</a:t>
                      </a:r>
                      <a:endParaRPr lang="es-ES"/>
                    </a:p>
                  </a:txBody>
                  <a:tcPr/>
                </a:tc>
                <a:tc hMerge="1">
                  <a:tcPr/>
                </a:tc>
              </a:tr>
              <a:tr h="831215">
                <a:tc>
                  <a:txBody>
                    <a:bodyPr/>
                    <a:lstStyle/>
                    <a:p>
                      <a:pPr>
                        <a:buNone/>
                      </a:pPr>
                      <a:r>
                        <a:rPr lang="es-ES" altLang="zh-CN" b="1"/>
                        <a:t>OBJETIVO RELACIONADO</a:t>
                      </a:r>
                      <a:endParaRPr lang="es-ES" altLang="zh-CN" b="1"/>
                    </a:p>
                  </a:txBody>
                  <a:tcPr/>
                </a:tc>
                <a:tc gridSpan="2">
                  <a:txBody>
                    <a:bodyPr/>
                    <a:lstStyle/>
                    <a:p>
                      <a:pPr>
                        <a:buNone/>
                      </a:pPr>
                      <a:r>
                        <a:rPr lang="es-ES" altLang="zh-CN"/>
                        <a:t>- Fomentar el turismo cultural</a:t>
                      </a:r>
                      <a:endParaRPr lang="es-ES" altLang="zh-CN"/>
                    </a:p>
                    <a:p>
                      <a:pPr>
                        <a:buNone/>
                      </a:pPr>
                      <a:r>
                        <a:rPr lang="es-ES" altLang="zh-CN"/>
                        <a:t>- Aumentar el número de llegadas de turistas</a:t>
                      </a:r>
                      <a:endParaRPr lang="es-ES" altLang="zh-CN"/>
                    </a:p>
                    <a:p>
                      <a:pPr>
                        <a:buNone/>
                      </a:pPr>
                      <a:endParaRPr lang="es-ES" altLang="zh-CN"/>
                    </a:p>
                  </a:txBody>
                  <a:tcPr/>
                </a:tc>
                <a:tc hMerge="1">
                  <a:tcPr/>
                </a:tc>
              </a:tr>
              <a:tr h="44450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831215">
                <a:tc gridSpan="2">
                  <a:txBody>
                    <a:bodyPr/>
                    <a:lstStyle/>
                    <a:p>
                      <a:pPr>
                        <a:buNone/>
                      </a:pPr>
                      <a:r>
                        <a:rPr lang="es-ES" altLang="zh-CN"/>
                        <a:t>Falta de publicidad y las actividades para promociar las culturas de Colmenar de Oreja y de Villaconejos al público.</a:t>
                      </a:r>
                      <a:endParaRPr lang="es-ES" altLang="zh-CN"/>
                    </a:p>
                  </a:txBody>
                  <a:tcPr/>
                </a:tc>
                <a:tc hMerge="1">
                  <a:tcPr/>
                </a:tc>
                <a:tc>
                  <a:txBody>
                    <a:bodyPr/>
                    <a:lstStyle/>
                    <a:p>
                      <a:pPr>
                        <a:buNone/>
                      </a:pPr>
                      <a:r>
                        <a:rPr lang="es-ES" altLang="zh-CN" dirty="0"/>
                        <a:t>El turismo cultural poco desarrollado. Los turistas no viajan en fin de conocer las culturas de la zona.cultur</a:t>
                      </a:r>
                      <a:endParaRPr lang="es-ES" altLang="zh-CN" dirty="0"/>
                    </a:p>
                  </a:txBody>
                  <a:tcPr/>
                </a:tc>
              </a:tr>
            </a:tbl>
          </a:graphicData>
        </a:graphic>
      </p:graphicFrame>
      <p:pic>
        <p:nvPicPr>
          <p:cNvPr id="2" name="Imagen 1"/>
          <p:cNvPicPr>
            <a:picLocks noChangeAspect="1"/>
          </p:cNvPicPr>
          <p:nvPr/>
        </p:nvPicPr>
        <p:blipFill rotWithShape="1">
          <a:blip r:embed="rId2"/>
          <a:srcRect l="18799" t="25000" r="1931" b="19434"/>
          <a:stretch>
            <a:fillRect/>
          </a:stretch>
        </p:blipFill>
        <p:spPr>
          <a:xfrm>
            <a:off x="2045368" y="4651633"/>
            <a:ext cx="3441032" cy="192964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480695" y="861695"/>
          <a:ext cx="11230612" cy="5741035"/>
        </p:xfrm>
        <a:graphic>
          <a:graphicData uri="http://schemas.openxmlformats.org/drawingml/2006/table">
            <a:tbl>
              <a:tblPr firstRow="1" bandRow="1">
                <a:tableStyleId>{5C22544A-7EE6-4342-B048-85BDC9FD1C3A}</a:tableStyleId>
              </a:tblPr>
              <a:tblGrid>
                <a:gridCol w="4624705"/>
                <a:gridCol w="2201969"/>
                <a:gridCol w="2201969"/>
                <a:gridCol w="2201969"/>
              </a:tblGrid>
              <a:tr h="640080">
                <a:tc>
                  <a:txBody>
                    <a:bodyPr/>
                    <a:lstStyle/>
                    <a:p>
                      <a:pPr>
                        <a:buNone/>
                      </a:pPr>
                      <a:r>
                        <a:rPr lang="es-ES" altLang="zh-CN"/>
                        <a:t>PROBLEMA</a:t>
                      </a:r>
                      <a:endParaRPr lang="es-ES" altLang="zh-CN"/>
                    </a:p>
                    <a:p>
                      <a:pPr>
                        <a:buNone/>
                      </a:pPr>
                      <a:r>
                        <a:rPr lang="es-ES" altLang="zh-CN"/>
                        <a:t>Nº:7</a:t>
                      </a:r>
                      <a:endParaRPr lang="es-ES" altLang="zh-CN"/>
                    </a:p>
                  </a:txBody>
                  <a:tcPr>
                    <a:solidFill>
                      <a:schemeClr val="accent2"/>
                    </a:solidFill>
                  </a:tcPr>
                </a:tc>
                <a:tc gridSpan="3">
                  <a:txBody>
                    <a:bodyPr/>
                    <a:lstStyle/>
                    <a:p>
                      <a:pPr>
                        <a:buNone/>
                      </a:pPr>
                      <a:r>
                        <a:rPr lang="es-ES" altLang="zh-CN"/>
                        <a:t>Turismo cultural poco desarrollado</a:t>
                      </a:r>
                      <a:endParaRPr lang="es-ES" altLang="zh-CN"/>
                    </a:p>
                  </a:txBody>
                  <a:tcPr>
                    <a:solidFill>
                      <a:schemeClr val="accent2"/>
                    </a:solidFill>
                  </a:tcPr>
                </a:tc>
                <a:tc hMerge="1">
                  <a:tcPr/>
                </a:tc>
                <a:tc hMerge="1">
                  <a:tcPr/>
                </a:tc>
              </a:tr>
              <a:tr h="619125">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a:t>AMBIENTAL (A)</a:t>
                      </a:r>
                      <a:endParaRPr lang="es-ES" altLang="zh-CN" b="1"/>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619125">
                <a:tc>
                  <a:txBody>
                    <a:bodyPr/>
                    <a:lstStyle/>
                    <a:p>
                      <a:pPr algn="ctr">
                        <a:buNone/>
                      </a:pPr>
                      <a:r>
                        <a:rPr lang="es-ES" altLang="zh-CN"/>
                        <a:t>7,6</a:t>
                      </a:r>
                      <a:endParaRPr lang="es-ES" altLang="zh-CN"/>
                    </a:p>
                  </a:txBody>
                  <a:tcPr>
                    <a:solidFill>
                      <a:schemeClr val="accent2">
                        <a:lumMod val="40000"/>
                        <a:lumOff val="60000"/>
                      </a:schemeClr>
                    </a:solidFill>
                  </a:tcPr>
                </a:tc>
                <a:tc>
                  <a:txBody>
                    <a:bodyPr/>
                    <a:lstStyle/>
                    <a:p>
                      <a:pPr algn="ctr">
                        <a:buNone/>
                      </a:pPr>
                      <a:r>
                        <a:rPr lang="es-ES" altLang="zh-CN"/>
                        <a:t>6</a:t>
                      </a:r>
                      <a:endParaRPr lang="es-ES" altLang="zh-CN"/>
                    </a:p>
                  </a:txBody>
                  <a:tcPr>
                    <a:solidFill>
                      <a:schemeClr val="accent2">
                        <a:lumMod val="40000"/>
                        <a:lumOff val="60000"/>
                      </a:schemeClr>
                    </a:solidFill>
                  </a:tcPr>
                </a:tc>
                <a:tc>
                  <a:txBody>
                    <a:bodyPr/>
                    <a:lstStyle/>
                    <a:p>
                      <a:pPr algn="ctr">
                        <a:buNone/>
                      </a:pPr>
                      <a:r>
                        <a:rPr lang="es-ES" altLang="zh-CN"/>
                        <a:t>8</a:t>
                      </a:r>
                      <a:endParaRPr lang="es-ES" altLang="zh-CN"/>
                    </a:p>
                  </a:txBody>
                  <a:tcPr>
                    <a:solidFill>
                      <a:schemeClr val="accent2">
                        <a:lumMod val="40000"/>
                        <a:lumOff val="60000"/>
                      </a:schemeClr>
                    </a:solidFill>
                  </a:tcPr>
                </a:tc>
                <a:tc>
                  <a:txBody>
                    <a:bodyPr/>
                    <a:lstStyle/>
                    <a:p>
                      <a:pPr algn="ctr">
                        <a:buNone/>
                      </a:pPr>
                      <a:r>
                        <a:rPr lang="es-ES" altLang="zh-CN"/>
                        <a:t>9</a:t>
                      </a:r>
                      <a:endParaRPr lang="es-ES" altLang="zh-CN"/>
                    </a:p>
                  </a:txBody>
                  <a:tcPr>
                    <a:solidFill>
                      <a:schemeClr val="accent2">
                        <a:lumMod val="40000"/>
                        <a:lumOff val="60000"/>
                      </a:schemeClr>
                    </a:solidFill>
                  </a:tcPr>
                </a:tc>
              </a:tr>
              <a:tr h="619125">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pPr>
                        <a:buNone/>
                      </a:pPr>
                      <a:r>
                        <a:rPr lang="es-ES" altLang="zh-CN"/>
                        <a:t>Si no tomará medida, las culturas pierden su valor en el sector turístico y el número de turistas llegadas por la cultura no crecerá.</a:t>
                      </a:r>
                      <a:endParaRPr lang="es-ES" altLang="zh-CN"/>
                    </a:p>
                  </a:txBody>
                  <a:tcPr>
                    <a:solidFill>
                      <a:schemeClr val="accent2">
                        <a:lumMod val="60000"/>
                        <a:lumOff val="40000"/>
                      </a:schemeClr>
                    </a:solidFill>
                  </a:tcPr>
                </a:tc>
                <a:tc hMerge="1">
                  <a:tcPr/>
                </a:tc>
                <a:tc hMerge="1">
                  <a:tcPr/>
                </a:tc>
              </a:tr>
              <a:tr h="500380">
                <a:tc>
                  <a:txBody>
                    <a:bodyPr/>
                    <a:lstStyle/>
                    <a:p>
                      <a:pPr>
                        <a:buNone/>
                      </a:pPr>
                      <a:r>
                        <a:rPr lang="es-ES" altLang="zh-CN" b="1"/>
                        <a:t>URGENCIA DE ACTUACIÓN</a:t>
                      </a:r>
                      <a:endParaRPr lang="es-ES" altLang="zh-CN" b="1"/>
                    </a:p>
                  </a:txBody>
                  <a:tcPr>
                    <a:solidFill>
                      <a:schemeClr val="accent2">
                        <a:lumMod val="40000"/>
                        <a:lumOff val="60000"/>
                      </a:schemeClr>
                    </a:solidFill>
                  </a:tcPr>
                </a:tc>
                <a:tc gridSpan="3">
                  <a:txBody>
                    <a:bodyPr/>
                    <a:lstStyle/>
                    <a:p>
                      <a:pPr>
                        <a:buNone/>
                      </a:pPr>
                      <a:r>
                        <a:rPr lang="es-ES" altLang="zh-CN"/>
                        <a:t>Medio-Alta</a:t>
                      </a:r>
                      <a:endParaRPr lang="es-ES" altLang="zh-CN"/>
                    </a:p>
                  </a:txBody>
                  <a:tcPr>
                    <a:solidFill>
                      <a:schemeClr val="accent2">
                        <a:lumMod val="40000"/>
                        <a:lumOff val="60000"/>
                      </a:schemeClr>
                    </a:solidFill>
                  </a:tcPr>
                </a:tc>
                <a:tc hMerge="1">
                  <a:tcPr/>
                </a:tc>
                <a:tc hMerge="1">
                  <a:tcPr/>
                </a:tc>
              </a:tr>
              <a:tr h="619125">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pPr>
                        <a:buNone/>
                      </a:pPr>
                      <a:r>
                        <a:rPr lang="es-ES" altLang="zh-CN"/>
                        <a:t>Ayuntamientos de Colmenar de Oreja y de Villaconejos, las agencias turísticas.</a:t>
                      </a:r>
                      <a:endParaRPr lang="es-ES" altLang="zh-CN"/>
                    </a:p>
                  </a:txBody>
                  <a:tcPr>
                    <a:solidFill>
                      <a:schemeClr val="accent2">
                        <a:lumMod val="60000"/>
                        <a:lumOff val="40000"/>
                      </a:schemeClr>
                    </a:solidFill>
                  </a:tcPr>
                </a:tc>
                <a:tc hMerge="1">
                  <a:tcPr/>
                </a:tc>
                <a:tc hMerge="1">
                  <a:tcPr/>
                </a:tc>
              </a:tr>
              <a:tr h="619125">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pPr>
                        <a:buNone/>
                      </a:pPr>
                      <a:r>
                        <a:rPr lang="es-ES" altLang="zh-CN"/>
                        <a:t>Número de turistas recibidos por el turismo cultural.</a:t>
                      </a:r>
                      <a:endParaRPr lang="es-ES" altLang="zh-CN"/>
                    </a:p>
                  </a:txBody>
                  <a:tcPr>
                    <a:solidFill>
                      <a:schemeClr val="accent2">
                        <a:lumMod val="40000"/>
                        <a:lumOff val="60000"/>
                      </a:schemeClr>
                    </a:solidFill>
                  </a:tcPr>
                </a:tc>
                <a:tc hMerge="1">
                  <a:tcPr/>
                </a:tc>
                <a:tc hMerge="1">
                  <a:tcPr/>
                </a:tc>
              </a:tr>
              <a:tr h="619125">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zh-CN" altLang="en-US" sz="1800">
                          <a:sym typeface="+mn-ea"/>
                        </a:rPr>
                        <a:t>- Aprovechar las temporadas altas de demanda y las fiestas para hacer campañas publicitarias;</a:t>
                      </a:r>
                      <a:endParaRPr lang="zh-CN" altLang="en-US" sz="1800">
                        <a:sym typeface="+mn-ea"/>
                      </a:endParaRPr>
                    </a:p>
                    <a:p>
                      <a:pPr>
                        <a:buNone/>
                      </a:pPr>
                      <a:r>
                        <a:rPr lang="zh-CN" altLang="en-US" sz="1800">
                          <a:sym typeface="+mn-ea"/>
                        </a:rPr>
                        <a:t>- Cultura de melón y de vino</a:t>
                      </a:r>
                      <a:endParaRPr lang="zh-CN" altLang="en-US" sz="1800">
                        <a:sym typeface="+mn-ea"/>
                      </a:endParaRPr>
                    </a:p>
                    <a:p>
                      <a:pPr>
                        <a:buNone/>
                      </a:pPr>
                      <a:r>
                        <a:rPr lang="zh-CN" altLang="en-US" sz="1800">
                          <a:sym typeface="+mn-ea"/>
                        </a:rPr>
                        <a:t>- Ferias de San Isidro</a:t>
                      </a:r>
                      <a:endParaRPr lang="zh-CN" altLang="en-US"/>
                    </a:p>
                  </a:txBody>
                  <a:tcPr>
                    <a:solidFill>
                      <a:schemeClr val="accent2">
                        <a:lumMod val="60000"/>
                        <a:lumOff val="40000"/>
                      </a:schemeClr>
                    </a:solidFill>
                  </a:tcPr>
                </a:tc>
                <a:tc hMerge="1">
                  <a:tcPr/>
                </a:tc>
                <a:tc hMerge="1">
                  <a:tcPr/>
                </a:tc>
              </a:tr>
            </a:tbl>
          </a:graphicData>
        </a:graphic>
      </p:graphicFrame>
      <p:sp>
        <p:nvSpPr>
          <p:cNvPr id="4"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398780" y="847090"/>
          <a:ext cx="11405871" cy="4135120"/>
        </p:xfrm>
        <a:graphic>
          <a:graphicData uri="http://schemas.openxmlformats.org/drawingml/2006/table">
            <a:tbl>
              <a:tblPr firstRow="1" bandRow="1">
                <a:tableStyleId>{5C22544A-7EE6-4342-B048-85BDC9FD1C3A}</a:tableStyleId>
              </a:tblPr>
              <a:tblGrid>
                <a:gridCol w="2859088"/>
                <a:gridCol w="2858770"/>
                <a:gridCol w="5688013"/>
              </a:tblGrid>
              <a:tr h="673100">
                <a:tc>
                  <a:txBody>
                    <a:bodyPr/>
                    <a:lstStyle/>
                    <a:p>
                      <a:pPr>
                        <a:buNone/>
                      </a:pPr>
                      <a:r>
                        <a:rPr lang="es-ES" altLang="zh-CN" dirty="0"/>
                        <a:t>PROBLEMA</a:t>
                      </a:r>
                      <a:endParaRPr lang="es-ES" altLang="zh-CN" dirty="0"/>
                    </a:p>
                    <a:p>
                      <a:pPr>
                        <a:buNone/>
                      </a:pPr>
                      <a:r>
                        <a:rPr lang="es-ES" altLang="zh-CN" dirty="0"/>
                        <a:t>Nº:8</a:t>
                      </a:r>
                      <a:endParaRPr lang="es-ES" altLang="zh-CN" dirty="0"/>
                    </a:p>
                  </a:txBody>
                  <a:tcPr/>
                </a:tc>
                <a:tc gridSpan="2">
                  <a:txBody>
                    <a:bodyPr/>
                    <a:lstStyle/>
                    <a:p>
                      <a:pPr>
                        <a:buNone/>
                      </a:pPr>
                      <a:r>
                        <a:rPr lang="es-ES" altLang="zh-CN"/>
                        <a:t>El pueblo poco involucrado al turismo</a:t>
                      </a:r>
                      <a:endParaRPr lang="es-ES" altLang="zh-CN"/>
                    </a:p>
                  </a:txBody>
                  <a:tcPr/>
                </a:tc>
                <a:tc hMerge="1">
                  <a:tcPr/>
                </a:tc>
              </a:tr>
              <a:tr h="613611">
                <a:tc>
                  <a:txBody>
                    <a:bodyPr/>
                    <a:lstStyle/>
                    <a:p>
                      <a:pPr>
                        <a:buNone/>
                      </a:pPr>
                      <a:r>
                        <a:rPr lang="es-ES" altLang="zh-CN" b="1"/>
                        <a:t>DESCRIPCIÓN</a:t>
                      </a:r>
                      <a:endParaRPr lang="es-ES" altLang="zh-CN" b="1"/>
                    </a:p>
                  </a:txBody>
                  <a:tcPr/>
                </a:tc>
                <a:tc gridSpan="2">
                  <a:txBody>
                    <a:bodyPr/>
                    <a:lstStyle/>
                    <a:p>
                      <a:pPr>
                        <a:buNone/>
                      </a:pPr>
                      <a:r>
                        <a:rPr lang="es-ES" altLang="zh-CN"/>
                        <a:t>Las actividades turísticas pocas desarrolladas y, por lo tanto, el sector turístico poco desarrollado.</a:t>
                      </a:r>
                      <a:endParaRPr lang="es-ES" altLang="zh-CN"/>
                    </a:p>
                  </a:txBody>
                  <a:tcPr/>
                </a:tc>
                <a:tc hMerge="1">
                  <a:tcPr/>
                </a:tc>
              </a:tr>
              <a:tr h="831215">
                <a:tc>
                  <a:txBody>
                    <a:bodyPr/>
                    <a:lstStyle/>
                    <a:p>
                      <a:pPr>
                        <a:buNone/>
                      </a:pPr>
                      <a:r>
                        <a:rPr lang="es-ES" altLang="zh-CN" b="1"/>
                        <a:t>OBJETIVO RELACIONADO</a:t>
                      </a:r>
                      <a:endParaRPr lang="es-ES" altLang="zh-CN" b="1"/>
                    </a:p>
                  </a:txBody>
                  <a:tcPr/>
                </a:tc>
                <a:tc gridSpan="2">
                  <a:txBody>
                    <a:bodyPr/>
                    <a:lstStyle/>
                    <a:p>
                      <a:pPr>
                        <a:buNone/>
                      </a:pPr>
                      <a:r>
                        <a:rPr lang="es-ES" altLang="zh-CN"/>
                        <a:t>- Establecimiento de infraestructuras y personales trabajados</a:t>
                      </a:r>
                      <a:endParaRPr lang="es-ES" altLang="zh-CN"/>
                    </a:p>
                    <a:p>
                      <a:pPr>
                        <a:buNone/>
                      </a:pPr>
                      <a:r>
                        <a:rPr lang="es-ES" altLang="zh-CN"/>
                        <a:t>- Descrubrir los atractivos turísticos</a:t>
                      </a:r>
                      <a:endParaRPr lang="es-ES" altLang="zh-CN"/>
                    </a:p>
                    <a:p>
                      <a:pPr>
                        <a:buNone/>
                      </a:pPr>
                      <a:r>
                        <a:rPr lang="es-ES" altLang="zh-CN"/>
                        <a:t>- Diversificar las ofertas turísticas</a:t>
                      </a:r>
                      <a:endParaRPr lang="es-ES" altLang="zh-CN"/>
                    </a:p>
                  </a:txBody>
                  <a:tcPr/>
                </a:tc>
                <a:tc hMerge="1">
                  <a:tcPr/>
                </a:tc>
              </a:tr>
              <a:tr h="44450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831215">
                <a:tc gridSpan="2">
                  <a:txBody>
                    <a:bodyPr/>
                    <a:lstStyle/>
                    <a:p>
                      <a:pPr>
                        <a:buNone/>
                      </a:pPr>
                      <a:r>
                        <a:rPr lang="es-ES" altLang="zh-CN" sz="1800" dirty="0">
                          <a:sym typeface="+mn-ea"/>
                        </a:rPr>
                        <a:t>La mayor parte de </a:t>
                      </a:r>
                      <a:r>
                        <a:rPr lang="es-ES" altLang="zh-CN" sz="1800" dirty="0" smtClean="0">
                          <a:sym typeface="+mn-ea"/>
                        </a:rPr>
                        <a:t>la población </a:t>
                      </a:r>
                      <a:r>
                        <a:rPr lang="es-ES" altLang="zh-CN" sz="1800" dirty="0">
                          <a:sym typeface="+mn-ea"/>
                        </a:rPr>
                        <a:t>se dedican el trabajo en el campo, en la huerta y la explotación de materias (piedras en Colmenar de Oreja) o trabajan fueran de sus </a:t>
                      </a:r>
                      <a:r>
                        <a:rPr lang="es-ES" altLang="zh-CN" sz="1800" dirty="0" err="1">
                          <a:sym typeface="+mn-ea"/>
                        </a:rPr>
                        <a:t>mucipios</a:t>
                      </a:r>
                      <a:r>
                        <a:rPr lang="es-ES" altLang="zh-CN" sz="1800" dirty="0">
                          <a:sym typeface="+mn-ea"/>
                        </a:rPr>
                        <a:t> en las ciudades grandes. </a:t>
                      </a:r>
                      <a:r>
                        <a:rPr lang="es-ES" altLang="zh-CN" sz="1800" dirty="0" smtClean="0">
                          <a:sym typeface="+mn-ea"/>
                        </a:rPr>
                        <a:t>Los</a:t>
                      </a:r>
                      <a:r>
                        <a:rPr lang="es-ES" altLang="zh-CN" sz="1800" baseline="0" dirty="0" smtClean="0">
                          <a:sym typeface="+mn-ea"/>
                        </a:rPr>
                        <a:t> recursos no son aprovechados para el sector turístico.</a:t>
                      </a:r>
                      <a:endParaRPr lang="zh-CN" altLang="en-US" dirty="0"/>
                    </a:p>
                  </a:txBody>
                  <a:tcPr/>
                </a:tc>
                <a:tc hMerge="1">
                  <a:tcPr/>
                </a:tc>
                <a:tc>
                  <a:txBody>
                    <a:bodyPr/>
                    <a:lstStyle/>
                    <a:p>
                      <a:pPr>
                        <a:buNone/>
                      </a:pPr>
                      <a:r>
                        <a:rPr lang="es-ES" altLang="zh-CN" dirty="0"/>
                        <a:t>Las actividades turísticas dejan de ser atractivas y rentables, no aumenta el empleo en el sector </a:t>
                      </a:r>
                      <a:r>
                        <a:rPr lang="es-ES" altLang="zh-CN" dirty="0" err="1"/>
                        <a:t>turiístico</a:t>
                      </a:r>
                      <a:r>
                        <a:rPr lang="es-ES" altLang="zh-CN" dirty="0"/>
                        <a:t> de la zona. </a:t>
                      </a:r>
                      <a:endParaRPr lang="es-ES" altLang="zh-CN" dirty="0"/>
                    </a:p>
                  </a:txBody>
                  <a:tcPr/>
                </a:tc>
              </a:tr>
            </a:tbl>
          </a:graphicData>
        </a:graphic>
      </p:graphicFrame>
      <p:pic>
        <p:nvPicPr>
          <p:cNvPr id="2" name="Imagen 1"/>
          <p:cNvPicPr>
            <a:picLocks noChangeAspect="1"/>
          </p:cNvPicPr>
          <p:nvPr/>
        </p:nvPicPr>
        <p:blipFill rotWithShape="1">
          <a:blip r:embed="rId2"/>
          <a:srcRect l="18787" t="25368" r="2867" b="19330"/>
          <a:stretch>
            <a:fillRect/>
          </a:stretch>
        </p:blipFill>
        <p:spPr>
          <a:xfrm>
            <a:off x="469233" y="5189789"/>
            <a:ext cx="2466474" cy="1392834"/>
          </a:xfrm>
          <a:prstGeom prst="rect">
            <a:avLst/>
          </a:prstGeom>
        </p:spPr>
      </p:pic>
      <p:pic>
        <p:nvPicPr>
          <p:cNvPr id="4" name="Imagen 3"/>
          <p:cNvPicPr>
            <a:picLocks noChangeAspect="1"/>
          </p:cNvPicPr>
          <p:nvPr/>
        </p:nvPicPr>
        <p:blipFill rotWithShape="1">
          <a:blip r:embed="rId3"/>
          <a:srcRect l="18900" t="25368" r="1832" b="19330"/>
          <a:stretch>
            <a:fillRect/>
          </a:stretch>
        </p:blipFill>
        <p:spPr>
          <a:xfrm>
            <a:off x="3400929" y="5189789"/>
            <a:ext cx="2510580" cy="1401255"/>
          </a:xfrm>
          <a:prstGeom prst="rect">
            <a:avLst/>
          </a:prstGeom>
        </p:spPr>
      </p:pic>
      <p:pic>
        <p:nvPicPr>
          <p:cNvPr id="5" name="Imagen 4"/>
          <p:cNvPicPr>
            <a:picLocks noChangeAspect="1"/>
          </p:cNvPicPr>
          <p:nvPr/>
        </p:nvPicPr>
        <p:blipFill rotWithShape="1">
          <a:blip r:embed="rId4"/>
          <a:srcRect l="18339" t="24092" r="1470" b="19464"/>
          <a:stretch>
            <a:fillRect/>
          </a:stretch>
        </p:blipFill>
        <p:spPr>
          <a:xfrm>
            <a:off x="6232356" y="5189789"/>
            <a:ext cx="2406317" cy="1355015"/>
          </a:xfrm>
          <a:prstGeom prst="rect">
            <a:avLst/>
          </a:prstGeom>
        </p:spPr>
      </p:pic>
      <p:pic>
        <p:nvPicPr>
          <p:cNvPr id="7" name="Imagen 6"/>
          <p:cNvPicPr>
            <a:picLocks noChangeAspect="1"/>
          </p:cNvPicPr>
          <p:nvPr/>
        </p:nvPicPr>
        <p:blipFill rotWithShape="1">
          <a:blip r:embed="rId5"/>
          <a:srcRect l="18128" t="25307" r="1707" b="19303"/>
          <a:stretch>
            <a:fillRect/>
          </a:stretch>
        </p:blipFill>
        <p:spPr>
          <a:xfrm>
            <a:off x="9212180" y="5224469"/>
            <a:ext cx="2394284" cy="1323474"/>
          </a:xfrm>
          <a:prstGeom prst="rect">
            <a:avLst/>
          </a:prstGeom>
        </p:spPr>
      </p:pic>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480695" y="963930"/>
          <a:ext cx="11230612" cy="5760085"/>
        </p:xfrm>
        <a:graphic>
          <a:graphicData uri="http://schemas.openxmlformats.org/drawingml/2006/table">
            <a:tbl>
              <a:tblPr firstRow="1" bandRow="1">
                <a:tableStyleId>{5C22544A-7EE6-4342-B048-85BDC9FD1C3A}</a:tableStyleId>
              </a:tblPr>
              <a:tblGrid>
                <a:gridCol w="4624705"/>
                <a:gridCol w="2201969"/>
                <a:gridCol w="2201969"/>
                <a:gridCol w="2201969"/>
              </a:tblGrid>
              <a:tr h="619125">
                <a:tc>
                  <a:txBody>
                    <a:bodyPr/>
                    <a:lstStyle/>
                    <a:p>
                      <a:pPr>
                        <a:buNone/>
                      </a:pPr>
                      <a:r>
                        <a:rPr lang="es-ES" altLang="zh-CN" dirty="0"/>
                        <a:t>PROBLEMA</a:t>
                      </a:r>
                      <a:endParaRPr lang="es-ES" altLang="zh-CN" dirty="0"/>
                    </a:p>
                    <a:p>
                      <a:pPr>
                        <a:buNone/>
                      </a:pPr>
                      <a:r>
                        <a:rPr lang="es-ES" altLang="zh-CN" dirty="0"/>
                        <a:t>Nº:8</a:t>
                      </a:r>
                      <a:endParaRPr lang="es-ES" altLang="zh-CN" dirty="0"/>
                    </a:p>
                  </a:txBody>
                  <a:tcPr>
                    <a:solidFill>
                      <a:schemeClr val="accent2"/>
                    </a:solidFill>
                  </a:tcPr>
                </a:tc>
                <a:tc gridSpan="3">
                  <a:txBody>
                    <a:bodyPr/>
                    <a:lstStyle/>
                    <a:p>
                      <a:pPr>
                        <a:buNone/>
                      </a:pPr>
                      <a:r>
                        <a:rPr lang="es-ES" altLang="zh-CN"/>
                        <a:t>El pueblo poco involucrado al turismo</a:t>
                      </a:r>
                      <a:endParaRPr lang="es-ES" altLang="zh-CN"/>
                    </a:p>
                  </a:txBody>
                  <a:tcPr>
                    <a:solidFill>
                      <a:schemeClr val="accent2"/>
                    </a:solidFill>
                  </a:tcPr>
                </a:tc>
                <a:tc hMerge="1">
                  <a:tcPr/>
                </a:tc>
                <a:tc hMerge="1">
                  <a:tcPr/>
                </a:tc>
              </a:tr>
              <a:tr h="619125">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a:t>AMBIENTAL (A)</a:t>
                      </a:r>
                      <a:endParaRPr lang="es-ES" altLang="zh-CN" b="1"/>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446405">
                <a:tc>
                  <a:txBody>
                    <a:bodyPr/>
                    <a:lstStyle/>
                    <a:p>
                      <a:pPr algn="ctr">
                        <a:buNone/>
                      </a:pPr>
                      <a:r>
                        <a:rPr lang="es-ES" altLang="zh-CN"/>
                        <a:t>7,6</a:t>
                      </a:r>
                      <a:endParaRPr lang="es-ES" altLang="zh-CN"/>
                    </a:p>
                  </a:txBody>
                  <a:tcPr>
                    <a:solidFill>
                      <a:schemeClr val="accent2">
                        <a:lumMod val="40000"/>
                        <a:lumOff val="60000"/>
                      </a:schemeClr>
                    </a:solidFill>
                  </a:tcPr>
                </a:tc>
                <a:tc>
                  <a:txBody>
                    <a:bodyPr/>
                    <a:lstStyle/>
                    <a:p>
                      <a:pPr algn="ctr">
                        <a:buNone/>
                      </a:pPr>
                      <a:r>
                        <a:rPr lang="es-ES" altLang="zh-CN"/>
                        <a:t>5</a:t>
                      </a:r>
                      <a:endParaRPr lang="es-ES" altLang="zh-CN"/>
                    </a:p>
                  </a:txBody>
                  <a:tcPr>
                    <a:solidFill>
                      <a:schemeClr val="accent2">
                        <a:lumMod val="40000"/>
                        <a:lumOff val="60000"/>
                      </a:schemeClr>
                    </a:solidFill>
                  </a:tcPr>
                </a:tc>
                <a:tc>
                  <a:txBody>
                    <a:bodyPr/>
                    <a:lstStyle/>
                    <a:p>
                      <a:pPr algn="ctr">
                        <a:buNone/>
                      </a:pPr>
                      <a:r>
                        <a:rPr lang="es-ES" altLang="zh-CN"/>
                        <a:t>9</a:t>
                      </a:r>
                      <a:endParaRPr lang="es-ES" altLang="zh-CN"/>
                    </a:p>
                  </a:txBody>
                  <a:tcPr>
                    <a:solidFill>
                      <a:schemeClr val="accent2">
                        <a:lumMod val="40000"/>
                        <a:lumOff val="60000"/>
                      </a:schemeClr>
                    </a:solidFill>
                  </a:tcPr>
                </a:tc>
                <a:tc>
                  <a:txBody>
                    <a:bodyPr/>
                    <a:lstStyle/>
                    <a:p>
                      <a:pPr algn="ctr">
                        <a:buNone/>
                      </a:pPr>
                      <a:r>
                        <a:rPr lang="es-ES" altLang="zh-CN"/>
                        <a:t>9</a:t>
                      </a:r>
                      <a:endParaRPr lang="es-ES" altLang="zh-CN"/>
                    </a:p>
                  </a:txBody>
                  <a:tcPr>
                    <a:solidFill>
                      <a:schemeClr val="accent2">
                        <a:lumMod val="40000"/>
                        <a:lumOff val="60000"/>
                      </a:schemeClr>
                    </a:solidFill>
                  </a:tcPr>
                </a:tc>
              </a:tr>
              <a:tr h="619125">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pPr>
                        <a:buNone/>
                      </a:pPr>
                      <a:r>
                        <a:rPr lang="es-ES" altLang="zh-CN" dirty="0">
                          <a:solidFill>
                            <a:schemeClr val="tx1"/>
                          </a:solidFill>
                        </a:rPr>
                        <a:t>Escasez de infraestructuras para el desarrollo del sector turístico y falta de atracciones para atraer turistas a la zona, el pueblo quedaría como una zona rural-agrícola.</a:t>
                      </a:r>
                      <a:endParaRPr lang="es-ES" altLang="zh-CN" dirty="0">
                        <a:solidFill>
                          <a:schemeClr val="tx1"/>
                        </a:solidFill>
                      </a:endParaRPr>
                    </a:p>
                  </a:txBody>
                  <a:tcPr>
                    <a:solidFill>
                      <a:schemeClr val="accent2">
                        <a:lumMod val="60000"/>
                        <a:lumOff val="40000"/>
                      </a:schemeClr>
                    </a:solidFill>
                  </a:tcPr>
                </a:tc>
                <a:tc hMerge="1">
                  <a:tcPr/>
                </a:tc>
                <a:tc hMerge="1">
                  <a:tcPr/>
                </a:tc>
              </a:tr>
              <a:tr h="396875">
                <a:tc>
                  <a:txBody>
                    <a:bodyPr/>
                    <a:lstStyle/>
                    <a:p>
                      <a:pPr>
                        <a:buNone/>
                      </a:pPr>
                      <a:r>
                        <a:rPr lang="es-ES" altLang="zh-CN" b="1"/>
                        <a:t>URGENCIA DE ACTUACIÓN</a:t>
                      </a:r>
                      <a:endParaRPr lang="es-ES" altLang="zh-CN" b="1"/>
                    </a:p>
                  </a:txBody>
                  <a:tcPr>
                    <a:solidFill>
                      <a:schemeClr val="accent2">
                        <a:lumMod val="40000"/>
                        <a:lumOff val="60000"/>
                      </a:schemeClr>
                    </a:solidFill>
                  </a:tcPr>
                </a:tc>
                <a:tc gridSpan="3">
                  <a:txBody>
                    <a:bodyPr/>
                    <a:lstStyle/>
                    <a:p>
                      <a:pPr>
                        <a:buNone/>
                      </a:pPr>
                      <a:r>
                        <a:rPr lang="es-ES" altLang="zh-CN"/>
                        <a:t>Medio-alta</a:t>
                      </a:r>
                      <a:endParaRPr lang="es-ES" altLang="zh-CN"/>
                    </a:p>
                  </a:txBody>
                  <a:tcPr>
                    <a:solidFill>
                      <a:schemeClr val="accent2">
                        <a:lumMod val="40000"/>
                        <a:lumOff val="60000"/>
                      </a:schemeClr>
                    </a:solidFill>
                  </a:tcPr>
                </a:tc>
                <a:tc hMerge="1">
                  <a:tcPr/>
                </a:tc>
                <a:tc hMerge="1">
                  <a:tcPr/>
                </a:tc>
              </a:tr>
              <a:tr h="619125">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pPr>
                        <a:buNone/>
                      </a:pPr>
                      <a:r>
                        <a:rPr lang="es-ES" altLang="zh-CN" sz="1800" dirty="0" err="1">
                          <a:solidFill>
                            <a:schemeClr val="tx1"/>
                          </a:solidFill>
                          <a:sym typeface="+mn-ea"/>
                        </a:rPr>
                        <a:t>Concejería</a:t>
                      </a:r>
                      <a:r>
                        <a:rPr lang="es-ES" altLang="zh-CN" sz="1800" dirty="0">
                          <a:solidFill>
                            <a:schemeClr val="tx1"/>
                          </a:solidFill>
                          <a:sym typeface="+mn-ea"/>
                        </a:rPr>
                        <a:t> de urbanismo y obras del Ayuntamient</a:t>
                      </a:r>
                      <a:r>
                        <a:rPr lang="es-ES" altLang="zh-CN" sz="1800" dirty="0">
                          <a:solidFill>
                            <a:srgbClr val="7030A0"/>
                          </a:solidFill>
                          <a:sym typeface="+mn-ea"/>
                        </a:rPr>
                        <a:t>o</a:t>
                      </a:r>
                      <a:endParaRPr lang="es-ES" altLang="zh-CN" dirty="0">
                        <a:solidFill>
                          <a:srgbClr val="7030A0"/>
                        </a:solidFill>
                      </a:endParaRPr>
                    </a:p>
                  </a:txBody>
                  <a:tcPr>
                    <a:solidFill>
                      <a:schemeClr val="accent2">
                        <a:lumMod val="60000"/>
                        <a:lumOff val="40000"/>
                      </a:schemeClr>
                    </a:solidFill>
                  </a:tcPr>
                </a:tc>
                <a:tc hMerge="1">
                  <a:tcPr/>
                </a:tc>
                <a:tc hMerge="1">
                  <a:tcPr/>
                </a:tc>
              </a:tr>
              <a:tr h="619125">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pPr>
                        <a:buNone/>
                      </a:pPr>
                      <a:r>
                        <a:rPr lang="es-ES" altLang="zh-CN"/>
                        <a:t>La encuesta sobre las actividades interesadas por los turistas para hacer en la zona. La encuesta sobre nivel de satisfecho.</a:t>
                      </a:r>
                      <a:endParaRPr lang="es-ES" altLang="zh-CN"/>
                    </a:p>
                  </a:txBody>
                  <a:tcPr>
                    <a:solidFill>
                      <a:schemeClr val="accent2">
                        <a:lumMod val="40000"/>
                        <a:lumOff val="60000"/>
                      </a:schemeClr>
                    </a:solidFill>
                  </a:tcPr>
                </a:tc>
                <a:tc hMerge="1">
                  <a:tcPr/>
                </a:tc>
                <a:tc hMerge="1">
                  <a:tcPr/>
                </a:tc>
              </a:tr>
              <a:tr h="619125">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es-ES" altLang="zh-CN"/>
                        <a:t>Aprovecharsus recursos: espacios protegidos, cultura de melón y de vino, abundancia de arquitecturas religiosas e históricas, etc. para la creación de las rutas y actividades.</a:t>
                      </a:r>
                      <a:endParaRPr lang="es-ES" altLang="zh-CN"/>
                    </a:p>
                  </a:txBody>
                  <a:tcPr>
                    <a:solidFill>
                      <a:schemeClr val="accent2">
                        <a:lumMod val="60000"/>
                        <a:lumOff val="40000"/>
                      </a:schemeClr>
                    </a:solidFill>
                  </a:tcPr>
                </a:tc>
                <a:tc hMerge="1">
                  <a:tcPr/>
                </a:tc>
                <a:tc hMerge="1">
                  <a:tcPr/>
                </a:tc>
              </a:tr>
            </a:tbl>
          </a:graphicData>
        </a:graphic>
      </p:graphicFrame>
      <p:sp>
        <p:nvSpPr>
          <p:cNvPr id="4"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0" y="593367"/>
            <a:ext cx="12192000" cy="763600"/>
          </a:xfrm>
          <a:prstGeom prst="rect">
            <a:avLst/>
          </a:prstGeom>
          <a:solidFill>
            <a:schemeClr val="bg1">
              <a:lumMod val="20000"/>
              <a:lumOff val="80000"/>
            </a:schemeClr>
          </a:solidFill>
        </p:spPr>
        <p:txBody>
          <a:bodyPr wrap="square" lIns="121897" tIns="121897" rIns="121897" bIns="121897" anchor="t" anchorCtr="0">
            <a:noAutofit/>
          </a:bodyPr>
          <a:lstStyle/>
          <a:p>
            <a:r>
              <a:rPr lang="en-US" dirty="0" smtClean="0">
                <a:solidFill>
                  <a:srgbClr val="00B050"/>
                </a:solidFill>
              </a:rPr>
              <a:t>CORRECIONES GENERALES</a:t>
            </a:r>
            <a:endParaRPr lang="en-US" dirty="0">
              <a:solidFill>
                <a:srgbClr val="00B050"/>
              </a:solidFill>
            </a:endParaRPr>
          </a:p>
        </p:txBody>
      </p:sp>
      <p:sp>
        <p:nvSpPr>
          <p:cNvPr id="68" name="Shape 68"/>
          <p:cNvSpPr txBox="1">
            <a:spLocks noGrp="1"/>
          </p:cNvSpPr>
          <p:nvPr>
            <p:ph type="body" idx="1"/>
          </p:nvPr>
        </p:nvSpPr>
        <p:spPr>
          <a:xfrm>
            <a:off x="415600" y="1777133"/>
            <a:ext cx="11360800" cy="4314800"/>
          </a:xfrm>
          <a:prstGeom prst="rect">
            <a:avLst/>
          </a:prstGeom>
        </p:spPr>
        <p:txBody>
          <a:bodyPr wrap="square" lIns="121897" tIns="121897" rIns="121897" bIns="121897" anchor="t" anchorCtr="0">
            <a:noAutofit/>
          </a:bodyPr>
          <a:lstStyle/>
          <a:p>
            <a:pPr marL="609600" indent="-423545">
              <a:spcAft>
                <a:spcPts val="0"/>
              </a:spcAft>
              <a:buSzPct val="100000"/>
              <a:buChar char="➔"/>
            </a:pPr>
            <a:r>
              <a:rPr lang="en-US" sz="1900" dirty="0" smtClean="0">
                <a:solidFill>
                  <a:srgbClr val="FF0000"/>
                </a:solidFill>
              </a:rPr>
              <a:t>La </a:t>
            </a:r>
            <a:r>
              <a:rPr lang="en-US" sz="1900" dirty="0">
                <a:solidFill>
                  <a:srgbClr val="FF0000"/>
                </a:solidFill>
              </a:rPr>
              <a:t>evolución del problema está mal en algunos casos. </a:t>
            </a:r>
            <a:r>
              <a:rPr lang="en-US" sz="1900" dirty="0">
                <a:solidFill>
                  <a:schemeClr val="tx1">
                    <a:lumMod val="85000"/>
                  </a:schemeClr>
                </a:solidFill>
              </a:rPr>
              <a:t>Es la evolución si no se actúa</a:t>
            </a:r>
            <a:endParaRPr lang="en-US" sz="1900" dirty="0">
              <a:solidFill>
                <a:schemeClr val="tx1">
                  <a:lumMod val="85000"/>
                </a:schemeClr>
              </a:solidFill>
            </a:endParaRPr>
          </a:p>
          <a:p>
            <a:pPr marL="609600" indent="-423545">
              <a:spcAft>
                <a:spcPts val="0"/>
              </a:spcAft>
              <a:buSzPct val="100000"/>
              <a:buChar char="➔"/>
            </a:pPr>
            <a:r>
              <a:rPr lang="en-US" sz="1900" dirty="0">
                <a:solidFill>
                  <a:srgbClr val="FF0000"/>
                </a:solidFill>
              </a:rPr>
              <a:t>Agentes: Detallar mucho más. </a:t>
            </a:r>
            <a:r>
              <a:rPr lang="en-US" sz="1900" dirty="0"/>
              <a:t>Qué concejalía dentro del ayuntamiento, qué consejería, qué ministerio.</a:t>
            </a:r>
            <a:endParaRPr lang="en-US" sz="1900" dirty="0"/>
          </a:p>
          <a:p>
            <a:pPr marL="609600" indent="-423545">
              <a:spcAft>
                <a:spcPts val="0"/>
              </a:spcAft>
              <a:buSzPct val="100000"/>
              <a:buChar char="➔"/>
            </a:pPr>
            <a:r>
              <a:rPr lang="en-US" sz="1900" dirty="0" smtClean="0"/>
              <a:t>Actuación: NO aquí. Además siguen siendo objetivos</a:t>
            </a:r>
            <a:endParaRPr lang="en-US" sz="1900" dirty="0"/>
          </a:p>
          <a:p>
            <a:pPr>
              <a:lnSpc>
                <a:spcPct val="100000"/>
              </a:lnSpc>
              <a:spcAft>
                <a:spcPts val="0"/>
              </a:spcAft>
              <a:buNone/>
            </a:pPr>
            <a:endParaRPr dirty="0">
              <a:solidFill>
                <a:srgbClr val="000000"/>
              </a:solidFill>
              <a:latin typeface="Arial" panose="020B0604020202020204"/>
              <a:ea typeface="Arial" panose="020B0604020202020204"/>
              <a:cs typeface="Arial" panose="020B0604020202020204"/>
              <a:sym typeface="Arial" panose="020B0604020202020204"/>
            </a:endParaRPr>
          </a:p>
          <a:p>
            <a:pPr>
              <a:lnSpc>
                <a:spcPct val="100000"/>
              </a:lnSpc>
              <a:spcAft>
                <a:spcPts val="0"/>
              </a:spcAft>
              <a:buNone/>
            </a:pPr>
            <a:endParaRPr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69" name="Shape 69"/>
          <p:cNvSpPr txBox="1"/>
          <p:nvPr/>
        </p:nvSpPr>
        <p:spPr>
          <a:xfrm>
            <a:off x="9698533" y="6116567"/>
            <a:ext cx="2286800" cy="316800"/>
          </a:xfrm>
          <a:prstGeom prst="rect">
            <a:avLst/>
          </a:prstGeom>
          <a:noFill/>
          <a:ln>
            <a:noFill/>
          </a:ln>
        </p:spPr>
        <p:txBody>
          <a:bodyPr wrap="square" lIns="121897" tIns="121897" rIns="121897" bIns="121897" anchor="t" anchorCtr="0">
            <a:noAutofit/>
          </a:bodyPr>
          <a:lstStyle/>
          <a:p>
            <a:r>
              <a:rPr lang="en-US" sz="1200"/>
              <a:t>PT1_G1_T04   08/11/2017</a:t>
            </a:r>
            <a:r>
              <a:rPr lang="en-US"/>
              <a:t> </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362050" y="1029260"/>
          <a:ext cx="11406188" cy="4210050"/>
        </p:xfrm>
        <a:graphic>
          <a:graphicData uri="http://schemas.openxmlformats.org/drawingml/2006/table">
            <a:tbl>
              <a:tblPr firstRow="1" bandRow="1">
                <a:tableStyleId>{5C22544A-7EE6-4342-B048-85BDC9FD1C3A}</a:tableStyleId>
              </a:tblPr>
              <a:tblGrid>
                <a:gridCol w="2859405"/>
                <a:gridCol w="2858770"/>
                <a:gridCol w="5688013"/>
              </a:tblGrid>
              <a:tr h="831215">
                <a:tc>
                  <a:txBody>
                    <a:bodyPr/>
                    <a:lstStyle/>
                    <a:p>
                      <a:pPr>
                        <a:buNone/>
                      </a:pPr>
                      <a:r>
                        <a:rPr lang="es-ES" altLang="zh-CN" dirty="0"/>
                        <a:t>PROBLEMA</a:t>
                      </a:r>
                      <a:endParaRPr lang="es-ES" altLang="zh-CN" dirty="0"/>
                    </a:p>
                    <a:p>
                      <a:pPr>
                        <a:buNone/>
                      </a:pPr>
                      <a:r>
                        <a:rPr lang="es-ES" altLang="zh-CN" dirty="0"/>
                        <a:t>Nº:9</a:t>
                      </a:r>
                      <a:endParaRPr lang="es-ES" altLang="zh-CN" dirty="0"/>
                    </a:p>
                  </a:txBody>
                  <a:tcPr/>
                </a:tc>
                <a:tc gridSpan="2">
                  <a:txBody>
                    <a:bodyPr/>
                    <a:lstStyle/>
                    <a:p>
                      <a:pPr>
                        <a:buNone/>
                      </a:pPr>
                      <a:r>
                        <a:rPr lang="es-ES" altLang="zh-CN" dirty="0">
                          <a:solidFill>
                            <a:schemeClr val="tx1"/>
                          </a:solidFill>
                        </a:rPr>
                        <a:t>Desgaste de los recursos naturales</a:t>
                      </a:r>
                      <a:endParaRPr lang="es-ES" altLang="zh-CN" dirty="0">
                        <a:solidFill>
                          <a:schemeClr val="tx1"/>
                        </a:solidFill>
                      </a:endParaRPr>
                    </a:p>
                  </a:txBody>
                  <a:tcPr/>
                </a:tc>
                <a:tc hMerge="1">
                  <a:tcPr/>
                </a:tc>
              </a:tr>
              <a:tr h="831215">
                <a:tc>
                  <a:txBody>
                    <a:bodyPr/>
                    <a:lstStyle/>
                    <a:p>
                      <a:pPr>
                        <a:buNone/>
                      </a:pPr>
                      <a:r>
                        <a:rPr lang="es-ES" altLang="zh-CN" b="1"/>
                        <a:t>DESCRIPCIÓN</a:t>
                      </a:r>
                      <a:endParaRPr lang="es-ES" altLang="zh-CN" b="1"/>
                    </a:p>
                  </a:txBody>
                  <a:tcPr/>
                </a:tc>
                <a:tc gridSpan="2">
                  <a:txBody>
                    <a:bodyPr/>
                    <a:lstStyle/>
                    <a:p>
                      <a:pPr>
                        <a:buNone/>
                      </a:pPr>
                      <a:r>
                        <a:rPr lang="es-ES" altLang="zh-CN"/>
                        <a:t>Las explotaciones de los recursos y las actividades realizadas en la zona solo son unos de los fuentes económicos y pueden ser sustituidos por otras actividades para ganancia económicas.</a:t>
                      </a:r>
                      <a:endParaRPr lang="es-ES" altLang="zh-CN"/>
                    </a:p>
                  </a:txBody>
                  <a:tcPr/>
                </a:tc>
                <a:tc hMerge="1">
                  <a:tcPr/>
                </a:tc>
              </a:tr>
              <a:tr h="831215">
                <a:tc>
                  <a:txBody>
                    <a:bodyPr/>
                    <a:lstStyle/>
                    <a:p>
                      <a:pPr>
                        <a:buNone/>
                      </a:pPr>
                      <a:r>
                        <a:rPr lang="es-ES" altLang="zh-CN" b="1"/>
                        <a:t>OBJETIVO RELACIONADO</a:t>
                      </a:r>
                      <a:endParaRPr lang="es-ES" altLang="zh-CN" b="1"/>
                    </a:p>
                  </a:txBody>
                  <a:tcPr/>
                </a:tc>
                <a:tc gridSpan="2">
                  <a:txBody>
                    <a:bodyPr/>
                    <a:lstStyle/>
                    <a:p>
                      <a:pPr>
                        <a:buNone/>
                      </a:pPr>
                      <a:r>
                        <a:rPr lang="es-ES" altLang="zh-CN"/>
                        <a:t>- Desarrollo del turismo sostenible</a:t>
                      </a:r>
                      <a:endParaRPr lang="es-ES" altLang="zh-CN"/>
                    </a:p>
                    <a:p>
                      <a:pPr>
                        <a:buNone/>
                      </a:pPr>
                      <a:endParaRPr lang="es-ES" altLang="zh-CN"/>
                    </a:p>
                  </a:txBody>
                  <a:tcPr/>
                </a:tc>
                <a:tc hMerge="1">
                  <a:tcPr/>
                </a:tc>
              </a:tr>
              <a:tr h="44450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831215">
                <a:tc gridSpan="2">
                  <a:txBody>
                    <a:bodyPr/>
                    <a:lstStyle/>
                    <a:p>
                      <a:pPr>
                        <a:buNone/>
                      </a:pPr>
                      <a:r>
                        <a:rPr lang="es-ES" altLang="zh-CN"/>
                        <a:t>Contaminación causada por el uso del suelo y por las actividades desarrolladas en fin de sacar beneficios económicos. Y, el avance de la sociedad y el desarrollo de otros sectores.</a:t>
                      </a:r>
                      <a:endParaRPr lang="es-ES" altLang="zh-CN"/>
                    </a:p>
                  </a:txBody>
                  <a:tcPr/>
                </a:tc>
                <a:tc hMerge="1">
                  <a:tcPr/>
                </a:tc>
                <a:tc>
                  <a:txBody>
                    <a:bodyPr/>
                    <a:lstStyle/>
                    <a:p>
                      <a:pPr>
                        <a:buNone/>
                      </a:pPr>
                      <a:r>
                        <a:rPr lang="es-ES" altLang="zh-CN" dirty="0"/>
                        <a:t>Pierden zonas verdes por otros usos económicos y provoca amenazas a la naturaleza.</a:t>
                      </a:r>
                      <a:endParaRPr lang="es-ES" altLang="zh-CN" dirty="0"/>
                    </a:p>
                  </a:txBody>
                  <a:tcPr/>
                </a:tc>
              </a:tr>
            </a:tbl>
          </a:graphicData>
        </a:graphic>
      </p:graphicFrame>
      <p:pic>
        <p:nvPicPr>
          <p:cNvPr id="4" name="Imagen 3"/>
          <p:cNvPicPr>
            <a:picLocks noChangeAspect="1"/>
          </p:cNvPicPr>
          <p:nvPr/>
        </p:nvPicPr>
        <p:blipFill rotWithShape="1">
          <a:blip r:embed="rId2"/>
          <a:srcRect l="18792" t="24739" r="2205" b="19577"/>
          <a:stretch>
            <a:fillRect/>
          </a:stretch>
        </p:blipFill>
        <p:spPr>
          <a:xfrm>
            <a:off x="737336" y="5355674"/>
            <a:ext cx="2310292" cy="1302720"/>
          </a:xfrm>
          <a:prstGeom prst="rect">
            <a:avLst/>
          </a:prstGeom>
        </p:spPr>
      </p:pic>
      <p:pic>
        <p:nvPicPr>
          <p:cNvPr id="5" name="图片 8"/>
          <p:cNvPicPr>
            <a:picLocks noChangeAspect="1"/>
          </p:cNvPicPr>
          <p:nvPr/>
        </p:nvPicPr>
        <p:blipFill>
          <a:blip r:embed="rId3"/>
          <a:stretch>
            <a:fillRect/>
          </a:stretch>
        </p:blipFill>
        <p:spPr>
          <a:xfrm>
            <a:off x="3565878" y="5342907"/>
            <a:ext cx="1759208" cy="1245369"/>
          </a:xfrm>
          <a:prstGeom prst="rect">
            <a:avLst/>
          </a:prstGeom>
          <a:effectLst>
            <a:softEdge rad="127000"/>
          </a:effectLst>
        </p:spPr>
      </p:pic>
      <p:pic>
        <p:nvPicPr>
          <p:cNvPr id="6" name="图片 6"/>
          <p:cNvPicPr>
            <a:picLocks noChangeAspect="1"/>
          </p:cNvPicPr>
          <p:nvPr/>
        </p:nvPicPr>
        <p:blipFill>
          <a:blip r:embed="rId4"/>
          <a:srcRect l="181" t="8655" b="5322"/>
          <a:stretch>
            <a:fillRect/>
          </a:stretch>
        </p:blipFill>
        <p:spPr>
          <a:xfrm>
            <a:off x="8275955" y="5234658"/>
            <a:ext cx="3187699" cy="1544751"/>
          </a:xfrm>
          <a:prstGeom prst="rect">
            <a:avLst/>
          </a:prstGeom>
          <a:effectLst>
            <a:glow rad="101600">
              <a:schemeClr val="accent5">
                <a:satMod val="175000"/>
                <a:alpha val="40000"/>
              </a:schemeClr>
            </a:glow>
          </a:effectLst>
        </p:spPr>
      </p:pic>
      <p:sp>
        <p:nvSpPr>
          <p:cNvPr id="2" name="CuadroTexto 1"/>
          <p:cNvSpPr txBox="1"/>
          <p:nvPr/>
        </p:nvSpPr>
        <p:spPr>
          <a:xfrm>
            <a:off x="5325087" y="5462337"/>
            <a:ext cx="2567630" cy="1200329"/>
          </a:xfrm>
          <a:prstGeom prst="rect">
            <a:avLst/>
          </a:prstGeom>
          <a:noFill/>
        </p:spPr>
        <p:txBody>
          <a:bodyPr wrap="square" rtlCol="0">
            <a:spAutoFit/>
          </a:bodyPr>
          <a:lstStyle/>
          <a:p>
            <a:pPr marL="285750" indent="-285750">
              <a:buFontTx/>
              <a:buChar char="-"/>
            </a:pPr>
            <a:r>
              <a:rPr lang="es-ES" dirty="0" smtClean="0"/>
              <a:t>Espacios protegidos</a:t>
            </a:r>
            <a:endParaRPr lang="es-ES" dirty="0" smtClean="0"/>
          </a:p>
          <a:p>
            <a:pPr marL="285750" indent="-285750">
              <a:buFontTx/>
              <a:buChar char="-"/>
            </a:pPr>
            <a:r>
              <a:rPr lang="es-ES" dirty="0" smtClean="0"/>
              <a:t>Hábitat natural</a:t>
            </a:r>
            <a:endParaRPr lang="es-ES" dirty="0" smtClean="0"/>
          </a:p>
          <a:p>
            <a:pPr marL="285750" indent="-285750">
              <a:buFontTx/>
              <a:buChar char="-"/>
            </a:pPr>
            <a:r>
              <a:rPr lang="es-ES" dirty="0" smtClean="0"/>
              <a:t>Gran extensión de cultivos</a:t>
            </a:r>
            <a:endParaRPr lang="es-ES" dirty="0"/>
          </a:p>
        </p:txBody>
      </p:sp>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480695" y="1009650"/>
          <a:ext cx="11230612" cy="5730875"/>
        </p:xfrm>
        <a:graphic>
          <a:graphicData uri="http://schemas.openxmlformats.org/drawingml/2006/table">
            <a:tbl>
              <a:tblPr firstRow="1" bandRow="1">
                <a:tableStyleId>{5C22544A-7EE6-4342-B048-85BDC9FD1C3A}</a:tableStyleId>
              </a:tblPr>
              <a:tblGrid>
                <a:gridCol w="4624705"/>
                <a:gridCol w="2201969"/>
                <a:gridCol w="2201969"/>
                <a:gridCol w="2201969"/>
              </a:tblGrid>
              <a:tr h="619125">
                <a:tc>
                  <a:txBody>
                    <a:bodyPr/>
                    <a:lstStyle/>
                    <a:p>
                      <a:pPr>
                        <a:buNone/>
                      </a:pPr>
                      <a:r>
                        <a:rPr lang="es-ES" altLang="zh-CN" dirty="0"/>
                        <a:t>PROBLEMA</a:t>
                      </a:r>
                      <a:endParaRPr lang="es-ES" altLang="zh-CN" dirty="0"/>
                    </a:p>
                    <a:p>
                      <a:pPr>
                        <a:buNone/>
                      </a:pPr>
                      <a:r>
                        <a:rPr lang="es-ES" altLang="zh-CN" dirty="0"/>
                        <a:t>Nº:9</a:t>
                      </a:r>
                      <a:endParaRPr lang="es-ES" altLang="zh-CN" dirty="0"/>
                    </a:p>
                  </a:txBody>
                  <a:tcPr>
                    <a:solidFill>
                      <a:schemeClr val="accent2"/>
                    </a:solidFill>
                  </a:tcPr>
                </a:tc>
                <a:tc gridSpan="3">
                  <a:txBody>
                    <a:bodyPr/>
                    <a:lstStyle/>
                    <a:p>
                      <a:pPr>
                        <a:buNone/>
                      </a:pPr>
                      <a:r>
                        <a:rPr lang="es-ES" altLang="zh-CN" sz="1800">
                          <a:sym typeface="+mn-ea"/>
                        </a:rPr>
                        <a:t>Desgaste del suelo y de los recursos.</a:t>
                      </a:r>
                      <a:endParaRPr lang="zh-CN" altLang="en-US"/>
                    </a:p>
                  </a:txBody>
                  <a:tcPr>
                    <a:solidFill>
                      <a:schemeClr val="accent2"/>
                    </a:solidFill>
                  </a:tcPr>
                </a:tc>
                <a:tc hMerge="1">
                  <a:tcPr/>
                </a:tc>
                <a:tc hMerge="1">
                  <a:tcPr/>
                </a:tc>
              </a:tr>
              <a:tr h="619125">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a:t>AMBIENTAL (A)</a:t>
                      </a:r>
                      <a:endParaRPr lang="es-ES" altLang="zh-CN" b="1"/>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380365">
                <a:tc>
                  <a:txBody>
                    <a:bodyPr/>
                    <a:lstStyle/>
                    <a:p>
                      <a:pPr algn="ctr">
                        <a:buNone/>
                      </a:pPr>
                      <a:r>
                        <a:rPr lang="es-ES" altLang="zh-CN"/>
                        <a:t>8,6</a:t>
                      </a:r>
                      <a:endParaRPr lang="es-ES" altLang="zh-CN"/>
                    </a:p>
                  </a:txBody>
                  <a:tcPr>
                    <a:solidFill>
                      <a:schemeClr val="accent2">
                        <a:lumMod val="40000"/>
                        <a:lumOff val="60000"/>
                      </a:schemeClr>
                    </a:solidFill>
                  </a:tcPr>
                </a:tc>
                <a:tc>
                  <a:txBody>
                    <a:bodyPr/>
                    <a:lstStyle/>
                    <a:p>
                      <a:pPr algn="ctr">
                        <a:buNone/>
                      </a:pPr>
                      <a:r>
                        <a:rPr lang="es-ES" altLang="zh-CN"/>
                        <a:t>10</a:t>
                      </a:r>
                      <a:endParaRPr lang="es-ES" altLang="zh-CN"/>
                    </a:p>
                  </a:txBody>
                  <a:tcPr>
                    <a:solidFill>
                      <a:schemeClr val="accent2">
                        <a:lumMod val="40000"/>
                        <a:lumOff val="60000"/>
                      </a:schemeClr>
                    </a:solidFill>
                  </a:tcPr>
                </a:tc>
                <a:tc>
                  <a:txBody>
                    <a:bodyPr/>
                    <a:lstStyle/>
                    <a:p>
                      <a:pPr algn="ctr">
                        <a:buNone/>
                      </a:pPr>
                      <a:r>
                        <a:rPr lang="es-ES" altLang="zh-CN"/>
                        <a:t>8</a:t>
                      </a:r>
                      <a:endParaRPr lang="es-ES" altLang="zh-CN"/>
                    </a:p>
                  </a:txBody>
                  <a:tcPr>
                    <a:solidFill>
                      <a:schemeClr val="accent2">
                        <a:lumMod val="40000"/>
                        <a:lumOff val="60000"/>
                      </a:schemeClr>
                    </a:solidFill>
                  </a:tcPr>
                </a:tc>
                <a:tc>
                  <a:txBody>
                    <a:bodyPr/>
                    <a:lstStyle/>
                    <a:p>
                      <a:pPr algn="ctr">
                        <a:buNone/>
                      </a:pPr>
                      <a:r>
                        <a:rPr lang="es-ES" altLang="zh-CN"/>
                        <a:t>8</a:t>
                      </a:r>
                      <a:endParaRPr lang="es-ES" altLang="zh-CN"/>
                    </a:p>
                  </a:txBody>
                  <a:tcPr>
                    <a:solidFill>
                      <a:schemeClr val="accent2">
                        <a:lumMod val="40000"/>
                        <a:lumOff val="60000"/>
                      </a:schemeClr>
                    </a:solidFill>
                  </a:tcPr>
                </a:tc>
              </a:tr>
              <a:tr h="619125">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pPr>
                        <a:buNone/>
                      </a:pPr>
                      <a:r>
                        <a:rPr lang="es-ES" altLang="zh-CN" dirty="0">
                          <a:solidFill>
                            <a:schemeClr val="tx1"/>
                          </a:solidFill>
                        </a:rPr>
                        <a:t>Pérdida de zonas verdes, contaminación al medioambiente y perjudican al hábitat de la fauna y flora.</a:t>
                      </a:r>
                      <a:endParaRPr lang="es-ES" altLang="zh-CN" dirty="0">
                        <a:solidFill>
                          <a:schemeClr val="tx1"/>
                        </a:solidFill>
                      </a:endParaRPr>
                    </a:p>
                  </a:txBody>
                  <a:tcPr>
                    <a:solidFill>
                      <a:schemeClr val="accent2">
                        <a:lumMod val="60000"/>
                        <a:lumOff val="40000"/>
                      </a:schemeClr>
                    </a:solidFill>
                  </a:tcPr>
                </a:tc>
                <a:tc hMerge="1">
                  <a:tcPr/>
                </a:tc>
                <a:tc hMerge="1">
                  <a:tcPr/>
                </a:tc>
              </a:tr>
              <a:tr h="433705">
                <a:tc>
                  <a:txBody>
                    <a:bodyPr/>
                    <a:lstStyle/>
                    <a:p>
                      <a:pPr>
                        <a:buNone/>
                      </a:pPr>
                      <a:r>
                        <a:rPr lang="es-ES" altLang="zh-CN" b="1"/>
                        <a:t>URGENCIA DE ACTUACIÓN</a:t>
                      </a:r>
                      <a:endParaRPr lang="es-ES" altLang="zh-CN" b="1"/>
                    </a:p>
                  </a:txBody>
                  <a:tcPr>
                    <a:solidFill>
                      <a:schemeClr val="accent2">
                        <a:lumMod val="40000"/>
                        <a:lumOff val="60000"/>
                      </a:schemeClr>
                    </a:solidFill>
                  </a:tcPr>
                </a:tc>
                <a:tc gridSpan="3">
                  <a:txBody>
                    <a:bodyPr/>
                    <a:lstStyle/>
                    <a:p>
                      <a:pPr>
                        <a:buNone/>
                      </a:pPr>
                      <a:r>
                        <a:rPr lang="es-ES" altLang="zh-CN"/>
                        <a:t>Medio-Alta</a:t>
                      </a:r>
                      <a:endParaRPr lang="es-ES" altLang="zh-CN"/>
                    </a:p>
                  </a:txBody>
                  <a:tcPr>
                    <a:solidFill>
                      <a:schemeClr val="accent2">
                        <a:lumMod val="40000"/>
                        <a:lumOff val="60000"/>
                      </a:schemeClr>
                    </a:solidFill>
                  </a:tcPr>
                </a:tc>
                <a:tc hMerge="1">
                  <a:tcPr/>
                </a:tc>
                <a:tc hMerge="1">
                  <a:tcPr/>
                </a:tc>
              </a:tr>
              <a:tr h="619125">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pPr>
                        <a:buNone/>
                      </a:pPr>
                      <a:r>
                        <a:rPr lang="es-ES" altLang="zh-CN"/>
                        <a:t>Concejería de urbanismo y obras del Ayuntamiento, Dirección General de Agricultura y de Ganadería de la Comunidad de Madrid, Ministerio de Agricultura y los dueños del campo</a:t>
                      </a:r>
                      <a:endParaRPr lang="es-ES" altLang="zh-CN"/>
                    </a:p>
                  </a:txBody>
                  <a:tcPr>
                    <a:solidFill>
                      <a:schemeClr val="accent2">
                        <a:lumMod val="60000"/>
                        <a:lumOff val="40000"/>
                      </a:schemeClr>
                    </a:solidFill>
                  </a:tcPr>
                </a:tc>
                <a:tc hMerge="1">
                  <a:tcPr/>
                </a:tc>
                <a:tc hMerge="1">
                  <a:tcPr/>
                </a:tc>
              </a:tr>
              <a:tr h="619125">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pPr>
                        <a:buNone/>
                      </a:pPr>
                      <a:r>
                        <a:rPr lang="es-ES" altLang="zh-CN"/>
                        <a:t>- Ganancia por las explotaciones de productos ecológicos</a:t>
                      </a:r>
                      <a:endParaRPr lang="es-ES" altLang="zh-CN"/>
                    </a:p>
                    <a:p>
                      <a:pPr>
                        <a:buNone/>
                      </a:pPr>
                      <a:r>
                        <a:rPr lang="es-ES" altLang="zh-CN"/>
                        <a:t>- Número de turistas llegadas al campo para aprobar las actividades agrarias, visitar zonas protegidas, hacer senderismo, etc.</a:t>
                      </a:r>
                      <a:endParaRPr lang="es-ES" altLang="zh-CN"/>
                    </a:p>
                  </a:txBody>
                  <a:tcPr>
                    <a:solidFill>
                      <a:schemeClr val="accent2">
                        <a:lumMod val="40000"/>
                        <a:lumOff val="60000"/>
                      </a:schemeClr>
                    </a:solidFill>
                  </a:tcPr>
                </a:tc>
                <a:tc hMerge="1">
                  <a:tcPr/>
                </a:tc>
                <a:tc hMerge="1">
                  <a:tcPr/>
                </a:tc>
              </a:tr>
              <a:tr h="619125">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es-ES" altLang="zh-CN"/>
                        <a:t>Creación de las actividades relacionadas con los trabajos en los campos naturales. Aplilcación de Régimen general de la agricultura, ganadería y pesca. Desarrollo del senderismo.</a:t>
                      </a:r>
                      <a:endParaRPr lang="es-ES" altLang="zh-CN"/>
                    </a:p>
                  </a:txBody>
                  <a:tcPr>
                    <a:solidFill>
                      <a:schemeClr val="accent2">
                        <a:lumMod val="60000"/>
                        <a:lumOff val="40000"/>
                      </a:schemeClr>
                    </a:solidFill>
                  </a:tcPr>
                </a:tc>
                <a:tc hMerge="1">
                  <a:tcPr/>
                </a:tc>
                <a:tc hMerge="1">
                  <a:tcPr/>
                </a:tc>
              </a:tr>
            </a:tbl>
          </a:graphicData>
        </a:graphic>
      </p:graphicFrame>
      <p:sp>
        <p:nvSpPr>
          <p:cNvPr id="4"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398780" y="1403350"/>
          <a:ext cx="11405871" cy="4210050"/>
        </p:xfrm>
        <a:graphic>
          <a:graphicData uri="http://schemas.openxmlformats.org/drawingml/2006/table">
            <a:tbl>
              <a:tblPr firstRow="1" bandRow="1">
                <a:tableStyleId>{5C22544A-7EE6-4342-B048-85BDC9FD1C3A}</a:tableStyleId>
              </a:tblPr>
              <a:tblGrid>
                <a:gridCol w="2859088"/>
                <a:gridCol w="2858770"/>
                <a:gridCol w="5688013"/>
              </a:tblGrid>
              <a:tr h="831215">
                <a:tc>
                  <a:txBody>
                    <a:bodyPr/>
                    <a:lstStyle/>
                    <a:p>
                      <a:pPr>
                        <a:buNone/>
                      </a:pPr>
                      <a:r>
                        <a:rPr lang="es-ES" altLang="zh-CN"/>
                        <a:t>PROBLEMA</a:t>
                      </a:r>
                      <a:endParaRPr lang="es-ES" altLang="zh-CN"/>
                    </a:p>
                    <a:p>
                      <a:pPr>
                        <a:buNone/>
                      </a:pPr>
                      <a:r>
                        <a:rPr lang="es-ES" altLang="zh-CN"/>
                        <a:t>Nº:10</a:t>
                      </a:r>
                      <a:endParaRPr lang="es-ES" altLang="zh-CN"/>
                    </a:p>
                  </a:txBody>
                  <a:tcPr/>
                </a:tc>
                <a:tc gridSpan="2">
                  <a:txBody>
                    <a:bodyPr/>
                    <a:lstStyle/>
                    <a:p>
                      <a:pPr>
                        <a:buNone/>
                      </a:pPr>
                      <a:r>
                        <a:rPr lang="es-ES" altLang="zh-CN"/>
                        <a:t>Escasez de información turística</a:t>
                      </a:r>
                      <a:endParaRPr lang="es-ES" altLang="zh-CN"/>
                    </a:p>
                  </a:txBody>
                  <a:tcPr/>
                </a:tc>
                <a:tc hMerge="1">
                  <a:tcPr/>
                </a:tc>
              </a:tr>
              <a:tr h="831215">
                <a:tc>
                  <a:txBody>
                    <a:bodyPr/>
                    <a:lstStyle/>
                    <a:p>
                      <a:pPr>
                        <a:buNone/>
                      </a:pPr>
                      <a:r>
                        <a:rPr lang="es-ES" altLang="zh-CN" b="1"/>
                        <a:t>DESCRIPCIÓN</a:t>
                      </a:r>
                      <a:endParaRPr lang="es-ES" altLang="zh-CN" b="1"/>
                    </a:p>
                  </a:txBody>
                  <a:tcPr/>
                </a:tc>
                <a:tc gridSpan="2">
                  <a:txBody>
                    <a:bodyPr/>
                    <a:lstStyle/>
                    <a:p>
                      <a:pPr>
                        <a:buNone/>
                      </a:pPr>
                      <a:r>
                        <a:rPr lang="es-ES" altLang="zh-CN"/>
                        <a:t>Difícil de encontrar las informationes turísticas para hacer viaje o excursión en la zona.</a:t>
                      </a:r>
                      <a:endParaRPr lang="es-ES" altLang="zh-CN"/>
                    </a:p>
                  </a:txBody>
                  <a:tcPr/>
                </a:tc>
                <a:tc hMerge="1">
                  <a:tcPr/>
                </a:tc>
              </a:tr>
              <a:tr h="831215">
                <a:tc>
                  <a:txBody>
                    <a:bodyPr/>
                    <a:lstStyle/>
                    <a:p>
                      <a:pPr>
                        <a:buNone/>
                      </a:pPr>
                      <a:r>
                        <a:rPr lang="es-ES" altLang="zh-CN" b="1"/>
                        <a:t>OBJETIVO RELACIONADO</a:t>
                      </a:r>
                      <a:endParaRPr lang="es-ES" altLang="zh-CN" b="1"/>
                    </a:p>
                  </a:txBody>
                  <a:tcPr/>
                </a:tc>
                <a:tc gridSpan="2">
                  <a:txBody>
                    <a:bodyPr/>
                    <a:lstStyle/>
                    <a:p>
                      <a:pPr>
                        <a:buNone/>
                      </a:pPr>
                      <a:r>
                        <a:rPr lang="es-ES" altLang="zh-CN"/>
                        <a:t>Establecimiento de las infreastructura y peronales trabajados</a:t>
                      </a:r>
                      <a:endParaRPr lang="es-ES" altLang="zh-CN"/>
                    </a:p>
                    <a:p>
                      <a:pPr>
                        <a:buNone/>
                      </a:pPr>
                      <a:r>
                        <a:rPr lang="es-ES" altLang="zh-CN"/>
                        <a:t>Descubrir los atractivos turísticos</a:t>
                      </a:r>
                      <a:endParaRPr lang="es-ES" altLang="zh-CN"/>
                    </a:p>
                    <a:p>
                      <a:pPr>
                        <a:buNone/>
                      </a:pPr>
                      <a:r>
                        <a:rPr lang="es-ES" altLang="zh-CN"/>
                        <a:t>Diversificar las ofertas turísticas</a:t>
                      </a:r>
                      <a:endParaRPr lang="es-ES" altLang="zh-CN"/>
                    </a:p>
                    <a:p>
                      <a:pPr>
                        <a:buNone/>
                      </a:pPr>
                      <a:r>
                        <a:rPr lang="es-ES" altLang="zh-CN"/>
                        <a:t>Incrementar el peso de turismo nacional</a:t>
                      </a:r>
                      <a:endParaRPr lang="es-ES" altLang="zh-CN"/>
                    </a:p>
                  </a:txBody>
                  <a:tcPr/>
                </a:tc>
                <a:tc hMerge="1">
                  <a:tcPr/>
                </a:tc>
              </a:tr>
              <a:tr h="44450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831215">
                <a:tc gridSpan="2">
                  <a:txBody>
                    <a:bodyPr/>
                    <a:lstStyle/>
                    <a:p>
                      <a:pPr>
                        <a:buNone/>
                      </a:pPr>
                      <a:r>
                        <a:rPr lang="es-ES" altLang="zh-CN"/>
                        <a:t>Falta del establecimiento de los puntos de información para los turistas y paginas web oficiales propias para el viaje en los municipios.</a:t>
                      </a:r>
                      <a:endParaRPr lang="es-ES" altLang="zh-CN"/>
                    </a:p>
                  </a:txBody>
                  <a:tcPr/>
                </a:tc>
                <a:tc hMerge="1">
                  <a:tcPr/>
                </a:tc>
                <a:tc>
                  <a:txBody>
                    <a:bodyPr/>
                    <a:lstStyle/>
                    <a:p>
                      <a:pPr>
                        <a:buNone/>
                      </a:pPr>
                      <a:r>
                        <a:rPr lang="es-ES" altLang="zh-CN"/>
                        <a:t>Los turistas no encontrarían las informaciones necesarias y cambiarían su destino.</a:t>
                      </a:r>
                      <a:endParaRPr lang="es-ES" altLang="zh-CN"/>
                    </a:p>
                  </a:txBody>
                  <a:tcPr/>
                </a:tc>
              </a:tr>
            </a:tbl>
          </a:graphicData>
        </a:graphic>
      </p:graphicFrame>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480695" y="847090"/>
          <a:ext cx="11230610" cy="5984875"/>
        </p:xfrm>
        <a:graphic>
          <a:graphicData uri="http://schemas.openxmlformats.org/drawingml/2006/table">
            <a:tbl>
              <a:tblPr firstRow="1" bandRow="1">
                <a:tableStyleId>{5C22544A-7EE6-4342-B048-85BDC9FD1C3A}</a:tableStyleId>
              </a:tblPr>
              <a:tblGrid>
                <a:gridCol w="4624705"/>
                <a:gridCol w="2202180"/>
                <a:gridCol w="2201545"/>
                <a:gridCol w="2202180"/>
              </a:tblGrid>
              <a:tr h="678180">
                <a:tc>
                  <a:txBody>
                    <a:bodyPr/>
                    <a:lstStyle/>
                    <a:p>
                      <a:pPr>
                        <a:buNone/>
                      </a:pPr>
                      <a:r>
                        <a:rPr lang="es-ES" altLang="zh-CN"/>
                        <a:t>PROBLEMA</a:t>
                      </a:r>
                      <a:endParaRPr lang="es-ES" altLang="zh-CN"/>
                    </a:p>
                    <a:p>
                      <a:pPr>
                        <a:buNone/>
                      </a:pPr>
                      <a:r>
                        <a:rPr lang="es-ES" altLang="zh-CN"/>
                        <a:t>Nº:10</a:t>
                      </a:r>
                      <a:endParaRPr lang="es-ES" altLang="zh-CN"/>
                    </a:p>
                  </a:txBody>
                  <a:tcPr>
                    <a:solidFill>
                      <a:schemeClr val="accent2"/>
                    </a:solidFill>
                  </a:tcPr>
                </a:tc>
                <a:tc gridSpan="3">
                  <a:txBody>
                    <a:bodyPr/>
                    <a:lstStyle/>
                    <a:p>
                      <a:pPr>
                        <a:buNone/>
                      </a:pPr>
                      <a:r>
                        <a:rPr lang="es-ES" altLang="zh-CN"/>
                        <a:t>Escasez de la información turística.</a:t>
                      </a:r>
                      <a:endParaRPr lang="es-ES" altLang="zh-CN"/>
                    </a:p>
                  </a:txBody>
                  <a:tcPr>
                    <a:solidFill>
                      <a:schemeClr val="accent2"/>
                    </a:solidFill>
                  </a:tcPr>
                </a:tc>
                <a:tc hMerge="1">
                  <a:tcPr/>
                </a:tc>
                <a:tc hMerge="1">
                  <a:tcPr/>
                </a:tc>
              </a:tr>
              <a:tr h="656590">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a:t>AMBIENTAL (A)</a:t>
                      </a:r>
                      <a:endParaRPr lang="es-ES" altLang="zh-CN" b="1"/>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403860">
                <a:tc>
                  <a:txBody>
                    <a:bodyPr/>
                    <a:lstStyle/>
                    <a:p>
                      <a:pPr algn="ctr">
                        <a:buNone/>
                      </a:pPr>
                      <a:r>
                        <a:rPr lang="es-ES" altLang="zh-CN"/>
                        <a:t>8</a:t>
                      </a:r>
                      <a:endParaRPr lang="es-ES" altLang="zh-CN"/>
                    </a:p>
                  </a:txBody>
                  <a:tcPr>
                    <a:solidFill>
                      <a:schemeClr val="accent2">
                        <a:lumMod val="40000"/>
                        <a:lumOff val="60000"/>
                      </a:schemeClr>
                    </a:solidFill>
                  </a:tcPr>
                </a:tc>
                <a:tc>
                  <a:txBody>
                    <a:bodyPr/>
                    <a:lstStyle/>
                    <a:p>
                      <a:pPr algn="ctr">
                        <a:buNone/>
                      </a:pPr>
                      <a:r>
                        <a:rPr lang="es-ES" altLang="zh-CN"/>
                        <a:t>7</a:t>
                      </a:r>
                      <a:endParaRPr lang="es-ES" altLang="zh-CN"/>
                    </a:p>
                  </a:txBody>
                  <a:tcPr>
                    <a:solidFill>
                      <a:schemeClr val="accent2">
                        <a:lumMod val="40000"/>
                        <a:lumOff val="60000"/>
                      </a:schemeClr>
                    </a:solidFill>
                  </a:tcPr>
                </a:tc>
                <a:tc>
                  <a:txBody>
                    <a:bodyPr/>
                    <a:lstStyle/>
                    <a:p>
                      <a:pPr algn="ctr">
                        <a:buNone/>
                      </a:pPr>
                      <a:r>
                        <a:rPr lang="es-ES" altLang="zh-CN"/>
                        <a:t>9</a:t>
                      </a:r>
                      <a:endParaRPr lang="es-ES" altLang="zh-CN"/>
                    </a:p>
                  </a:txBody>
                  <a:tcPr>
                    <a:solidFill>
                      <a:schemeClr val="accent2">
                        <a:lumMod val="40000"/>
                        <a:lumOff val="60000"/>
                      </a:schemeClr>
                    </a:solidFill>
                  </a:tcPr>
                </a:tc>
                <a:tc>
                  <a:txBody>
                    <a:bodyPr/>
                    <a:lstStyle/>
                    <a:p>
                      <a:pPr algn="ctr">
                        <a:buNone/>
                      </a:pPr>
                      <a:r>
                        <a:rPr lang="es-ES" altLang="zh-CN"/>
                        <a:t>8</a:t>
                      </a:r>
                      <a:endParaRPr lang="es-ES" altLang="zh-CN"/>
                    </a:p>
                  </a:txBody>
                  <a:tcPr>
                    <a:solidFill>
                      <a:schemeClr val="accent2">
                        <a:lumMod val="40000"/>
                        <a:lumOff val="60000"/>
                      </a:schemeClr>
                    </a:solidFill>
                  </a:tcPr>
                </a:tc>
              </a:tr>
              <a:tr h="678180">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pPr>
                        <a:buNone/>
                      </a:pPr>
                      <a:r>
                        <a:rPr lang="es-ES" altLang="zh-CN"/>
                        <a:t>Ausencia de guía y de información turística, por lo tanto, los visitantes no tienen confianza a la zona.</a:t>
                      </a:r>
                      <a:endParaRPr lang="es-ES" altLang="zh-CN"/>
                    </a:p>
                  </a:txBody>
                  <a:tcPr>
                    <a:solidFill>
                      <a:schemeClr val="accent2">
                        <a:lumMod val="60000"/>
                        <a:lumOff val="40000"/>
                      </a:schemeClr>
                    </a:solidFill>
                  </a:tcPr>
                </a:tc>
                <a:tc hMerge="1">
                  <a:tcPr/>
                </a:tc>
                <a:tc hMerge="1">
                  <a:tcPr/>
                </a:tc>
              </a:tr>
              <a:tr h="337820">
                <a:tc>
                  <a:txBody>
                    <a:bodyPr/>
                    <a:lstStyle/>
                    <a:p>
                      <a:pPr>
                        <a:buNone/>
                      </a:pPr>
                      <a:r>
                        <a:rPr lang="es-ES" altLang="zh-CN" b="1"/>
                        <a:t>URGENCIA DE ACTUACIÓN</a:t>
                      </a:r>
                      <a:endParaRPr lang="es-ES" altLang="zh-CN" b="1"/>
                    </a:p>
                  </a:txBody>
                  <a:tcPr>
                    <a:solidFill>
                      <a:schemeClr val="accent2">
                        <a:lumMod val="40000"/>
                        <a:lumOff val="60000"/>
                      </a:schemeClr>
                    </a:solidFill>
                  </a:tcPr>
                </a:tc>
                <a:tc gridSpan="3">
                  <a:txBody>
                    <a:bodyPr/>
                    <a:lstStyle/>
                    <a:p>
                      <a:pPr>
                        <a:buNone/>
                      </a:pPr>
                      <a:r>
                        <a:rPr lang="es-ES" altLang="zh-CN"/>
                        <a:t>ALTA</a:t>
                      </a:r>
                      <a:endParaRPr lang="es-ES" altLang="zh-CN"/>
                    </a:p>
                  </a:txBody>
                  <a:tcPr>
                    <a:solidFill>
                      <a:schemeClr val="accent2">
                        <a:lumMod val="40000"/>
                        <a:lumOff val="60000"/>
                      </a:schemeClr>
                    </a:solidFill>
                  </a:tcPr>
                </a:tc>
                <a:tc hMerge="1">
                  <a:tcPr/>
                </a:tc>
                <a:tc hMerge="1">
                  <a:tcPr/>
                </a:tc>
              </a:tr>
              <a:tr h="678815">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pPr>
                        <a:buNone/>
                      </a:pPr>
                      <a:r>
                        <a:rPr lang="es-ES" altLang="zh-CN"/>
                        <a:t>Ayuntamiento de Colmenar de Oreja y Ayuntamiento de Villaconejos, Agencia del viaje, Página web del viaje.</a:t>
                      </a:r>
                      <a:endParaRPr lang="es-ES" altLang="zh-CN"/>
                    </a:p>
                  </a:txBody>
                  <a:tcPr>
                    <a:solidFill>
                      <a:schemeClr val="accent2">
                        <a:lumMod val="60000"/>
                        <a:lumOff val="40000"/>
                      </a:schemeClr>
                    </a:solidFill>
                  </a:tcPr>
                </a:tc>
                <a:tc hMerge="1">
                  <a:tcPr/>
                </a:tc>
                <a:tc hMerge="1">
                  <a:tcPr/>
                </a:tc>
              </a:tr>
              <a:tr h="969010">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pPr>
                        <a:buNone/>
                      </a:pPr>
                      <a:r>
                        <a:rPr lang="es-ES" altLang="zh-CN"/>
                        <a:t>Número de visitantes en las páginas web para la consulta de informaciones turísticas en ambos municipios. El número de llegadas de turísticas con el guía.</a:t>
                      </a:r>
                      <a:endParaRPr lang="es-ES" altLang="zh-CN"/>
                    </a:p>
                  </a:txBody>
                  <a:tcPr>
                    <a:solidFill>
                      <a:schemeClr val="accent2">
                        <a:lumMod val="40000"/>
                        <a:lumOff val="60000"/>
                      </a:schemeClr>
                    </a:solidFill>
                  </a:tcPr>
                </a:tc>
                <a:tc hMerge="1">
                  <a:tcPr/>
                </a:tc>
                <a:tc hMerge="1">
                  <a:tcPr/>
                </a:tc>
              </a:tr>
              <a:tr h="655955">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es-ES" altLang="zh-CN" sz="1600"/>
                        <a:t>- Establecer el punto de información turística</a:t>
                      </a:r>
                      <a:endParaRPr lang="es-ES" altLang="zh-CN" sz="1600"/>
                    </a:p>
                    <a:p>
                      <a:pPr>
                        <a:buNone/>
                      </a:pPr>
                      <a:r>
                        <a:rPr lang="es-ES" altLang="zh-CN" sz="1600"/>
                        <a:t>- Promocionar ofertas turísticas en las páginas web oficiales y turísticas</a:t>
                      </a:r>
                      <a:endParaRPr lang="es-ES" altLang="zh-CN" sz="1600"/>
                    </a:p>
                    <a:p>
                      <a:pPr>
                        <a:buNone/>
                      </a:pPr>
                      <a:r>
                        <a:rPr lang="es-ES" altLang="zh-CN" sz="1600"/>
                        <a:t>- Publicidad para eventos especiales</a:t>
                      </a:r>
                      <a:endParaRPr lang="es-ES" altLang="zh-CN" sz="1600"/>
                    </a:p>
                    <a:p>
                      <a:pPr>
                        <a:buNone/>
                      </a:pPr>
                      <a:r>
                        <a:rPr lang="es-ES" altLang="zh-CN" sz="1600"/>
                        <a:t>(Aprovechar las temporadas altas de demanda y las fiestas para hacer campañas publicitarias)</a:t>
                      </a:r>
                      <a:endParaRPr lang="es-ES" altLang="zh-CN" sz="1600"/>
                    </a:p>
                  </a:txBody>
                  <a:tcPr>
                    <a:solidFill>
                      <a:schemeClr val="accent2">
                        <a:lumMod val="60000"/>
                        <a:lumOff val="40000"/>
                      </a:schemeClr>
                    </a:solidFill>
                  </a:tcPr>
                </a:tc>
                <a:tc hMerge="1">
                  <a:tcPr/>
                </a:tc>
                <a:tc hMerge="1">
                  <a:tcPr/>
                </a:tc>
              </a:tr>
            </a:tbl>
          </a:graphicData>
        </a:graphic>
      </p:graphicFrame>
      <p:sp>
        <p:nvSpPr>
          <p:cNvPr id="4"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42"/>
          <p:cNvSpPr>
            <a:spLocks noChangeArrowheads="1"/>
          </p:cNvSpPr>
          <p:nvPr/>
        </p:nvSpPr>
        <p:spPr bwMode="auto">
          <a:xfrm>
            <a:off x="511810" y="899160"/>
            <a:ext cx="521335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7200" b="1" dirty="0">
                <a:solidFill>
                  <a:schemeClr val="bg1"/>
                </a:solidFill>
                <a:latin typeface="+mn-lt"/>
                <a:ea typeface="方正姚体" panose="02010601030101010101" pitchFamily="2" charset="-122"/>
                <a:sym typeface="方正姚体" panose="02010601030101010101" pitchFamily="2" charset="-122"/>
              </a:rPr>
              <a:t>Bibliografía</a:t>
            </a:r>
            <a:endParaRPr lang="es-ES" sz="7200" b="1" dirty="0">
              <a:solidFill>
                <a:schemeClr val="bg1"/>
              </a:solidFill>
              <a:latin typeface="+mn-lt"/>
              <a:ea typeface="方正姚体" panose="02010601030101010101" pitchFamily="2" charset="-122"/>
              <a:sym typeface="方正姚体" panose="02010601030101010101" pitchFamily="2" charset="-122"/>
            </a:endParaRPr>
          </a:p>
        </p:txBody>
      </p:sp>
      <p:sp>
        <p:nvSpPr>
          <p:cNvPr id="4" name="标题 3"/>
          <p:cNvSpPr>
            <a:spLocks noGrp="1"/>
          </p:cNvSpPr>
          <p:nvPr>
            <p:ph type="title"/>
          </p:nvPr>
        </p:nvSpPr>
        <p:spPr/>
        <p:txBody>
          <a:bodyPr/>
          <a:lstStyle/>
          <a:p>
            <a:r>
              <a:rPr lang="es-ES" altLang="en-US" dirty="0" smtClean="0"/>
              <a:t>Fuente de datos</a:t>
            </a:r>
            <a:endParaRPr lang="es-ES" altLang="en-US" dirty="0" smtClean="0"/>
          </a:p>
        </p:txBody>
      </p:sp>
      <p:sp>
        <p:nvSpPr>
          <p:cNvPr id="5" name="文本占位符 4"/>
          <p:cNvSpPr>
            <a:spLocks noGrp="1"/>
          </p:cNvSpPr>
          <p:nvPr>
            <p:ph type="body" idx="1"/>
          </p:nvPr>
        </p:nvSpPr>
        <p:spPr>
          <a:xfrm>
            <a:off x="6490652" y="641079"/>
            <a:ext cx="5547996" cy="1159781"/>
          </a:xfrm>
        </p:spPr>
        <p:txBody>
          <a:bodyPr/>
          <a:lstStyle/>
          <a:p>
            <a:pPr algn="l"/>
            <a:r>
              <a:rPr lang="es-ES" altLang="zh-CN" sz="1800" dirty="0">
                <a:solidFill>
                  <a:schemeClr val="tx1"/>
                </a:solidFill>
              </a:rPr>
              <a:t>- https://www.madridbuses.com/madrid/autobuses-colmenar-de-oreja.html</a:t>
            </a:r>
            <a:endParaRPr lang="es-ES" altLang="zh-CN" sz="1800" dirty="0">
              <a:solidFill>
                <a:schemeClr val="tx1"/>
              </a:solidFill>
            </a:endParaRPr>
          </a:p>
          <a:p>
            <a:pPr algn="l"/>
            <a:endParaRPr lang="es-ES" altLang="zh-CN" sz="1800" dirty="0">
              <a:solidFill>
                <a:schemeClr val="tx1"/>
              </a:solidFill>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GRACIAS</a:t>
            </a:r>
            <a:endParaRPr lang="en-US" dirty="0"/>
          </a:p>
        </p:txBody>
      </p:sp>
      <p:sp>
        <p:nvSpPr>
          <p:cNvPr id="3" name="日期占位符 2"/>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2666842" y="75199"/>
            <a:ext cx="6858003" cy="1307562"/>
          </a:xfrm>
          <a:prstGeom prst="rect">
            <a:avLst/>
          </a:prstGeom>
          <a:noFill/>
        </p:spPr>
        <p:txBody>
          <a:bodyPr wrap="square" rtlCol="0" anchor="ctr" anchorCtr="0">
            <a:normAutofit/>
          </a:bodyPr>
          <a:lstStyle/>
          <a:p>
            <a:pPr algn="ctr"/>
            <a:r>
              <a:rPr lang="es-ES" altLang="zh-CN" sz="3200" b="1" dirty="0">
                <a:solidFill>
                  <a:schemeClr val="accent1"/>
                </a:solidFill>
                <a:latin typeface="+mj-lt"/>
                <a:ea typeface="+mj-ea"/>
                <a:cs typeface="+mj-cs"/>
                <a:sym typeface="Arial" panose="020B0604020202020204" pitchFamily="34" charset="0"/>
              </a:rPr>
              <a:t>ÍNDICE</a:t>
            </a:r>
            <a:endParaRPr lang="es-ES" altLang="zh-CN" sz="3200" b="1" dirty="0">
              <a:solidFill>
                <a:schemeClr val="accent1"/>
              </a:solidFill>
              <a:latin typeface="+mj-lt"/>
              <a:ea typeface="+mj-ea"/>
              <a:cs typeface="+mj-cs"/>
              <a:sym typeface="Arial" panose="020B0604020202020204" pitchFamily="34" charset="0"/>
            </a:endParaRPr>
          </a:p>
          <a:p>
            <a:pPr algn="ctr"/>
            <a:r>
              <a:rPr lang="es-ES" altLang="zh-CN" sz="3200" i="1" dirty="0">
                <a:solidFill>
                  <a:schemeClr val="accent1"/>
                </a:solidFill>
                <a:latin typeface="+mj-lt"/>
                <a:ea typeface="+mj-ea"/>
                <a:cs typeface="+mj-cs"/>
                <a:sym typeface="Arial" panose="020B0604020202020204" pitchFamily="34" charset="0"/>
              </a:rPr>
              <a:t>Fichas problema</a:t>
            </a:r>
            <a:endParaRPr lang="es-ES" altLang="zh-CN" sz="3200" i="1" dirty="0">
              <a:solidFill>
                <a:schemeClr val="accent1"/>
              </a:solidFill>
              <a:latin typeface="+mj-lt"/>
              <a:ea typeface="+mj-ea"/>
              <a:cs typeface="+mj-cs"/>
              <a:sym typeface="Arial" panose="020B0604020202020204" pitchFamily="34" charset="0"/>
            </a:endParaRPr>
          </a:p>
        </p:txBody>
      </p:sp>
      <p:grpSp>
        <p:nvGrpSpPr>
          <p:cNvPr id="68" name="组合 67"/>
          <p:cNvGrpSpPr/>
          <p:nvPr>
            <p:custDataLst>
              <p:tags r:id="rId2"/>
            </p:custDataLst>
          </p:nvPr>
        </p:nvGrpSpPr>
        <p:grpSpPr>
          <a:xfrm>
            <a:off x="5716775" y="1650295"/>
            <a:ext cx="5098041" cy="869265"/>
            <a:chOff x="3508748" y="794949"/>
            <a:chExt cx="5978151" cy="1019333"/>
          </a:xfrm>
        </p:grpSpPr>
        <p:cxnSp>
          <p:nvCxnSpPr>
            <p:cNvPr id="6" name="直接连接符 5"/>
            <p:cNvCxnSpPr/>
            <p:nvPr>
              <p:custDataLst>
                <p:tags r:id="rId3"/>
              </p:custDataLst>
            </p:nvPr>
          </p:nvCxnSpPr>
          <p:spPr>
            <a:xfrm flipH="1">
              <a:off x="3885645" y="935851"/>
              <a:ext cx="693178" cy="650445"/>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任意多边形 6"/>
            <p:cNvSpPr/>
            <p:nvPr>
              <p:custDataLst>
                <p:tags r:id="rId4"/>
              </p:custDataLst>
            </p:nvPr>
          </p:nvSpPr>
          <p:spPr>
            <a:xfrm>
              <a:off x="3525847" y="1316963"/>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8" name="文本框 7"/>
            <p:cNvSpPr txBox="1"/>
            <p:nvPr>
              <p:custDataLst>
                <p:tags r:id="rId5"/>
              </p:custDataLst>
            </p:nvPr>
          </p:nvSpPr>
          <p:spPr>
            <a:xfrm>
              <a:off x="4249914" y="1227151"/>
              <a:ext cx="5236985" cy="587131"/>
            </a:xfrm>
            <a:prstGeom prst="rect">
              <a:avLst/>
            </a:prstGeom>
            <a:noFill/>
          </p:spPr>
          <p:txBody>
            <a:bodyPr wrap="square" rtlCol="0" anchor="ctr" anchorCtr="0">
              <a:normAutofit/>
            </a:bodyPr>
            <a:lstStyle/>
            <a:p>
              <a:r>
                <a:rPr lang="es-ES" altLang="zh-CN" sz="1600" dirty="0">
                  <a:solidFill>
                    <a:schemeClr val="accent1"/>
                  </a:solidFill>
                  <a:sym typeface="Arial" panose="020B0604020202020204" pitchFamily="34" charset="0"/>
                </a:rPr>
                <a:t>Envejecimiento de la población</a:t>
              </a:r>
              <a:endParaRPr lang="es-ES" altLang="zh-CN" sz="1600" dirty="0">
                <a:solidFill>
                  <a:schemeClr val="accent1"/>
                </a:solidFill>
                <a:sym typeface="Arial" panose="020B0604020202020204" pitchFamily="34" charset="0"/>
              </a:endParaRPr>
            </a:p>
          </p:txBody>
        </p:sp>
        <p:sp>
          <p:nvSpPr>
            <p:cNvPr id="14" name="文本框 13"/>
            <p:cNvSpPr txBox="1"/>
            <p:nvPr>
              <p:custDataLst>
                <p:tags r:id="rId6"/>
              </p:custDataLst>
            </p:nvPr>
          </p:nvSpPr>
          <p:spPr>
            <a:xfrm>
              <a:off x="3508748" y="794949"/>
              <a:ext cx="536523" cy="522014"/>
            </a:xfrm>
            <a:prstGeom prst="rect">
              <a:avLst/>
            </a:prstGeom>
            <a:noFill/>
          </p:spPr>
          <p:txBody>
            <a:bodyPr wrap="square" lIns="0" tIns="0" rIns="0" bIns="0" rtlCol="0" anchor="b" anchorCtr="0">
              <a:normAutofit/>
            </a:bodyPr>
            <a:lstStyle/>
            <a:p>
              <a:pPr algn="ctr"/>
              <a:r>
                <a:rPr lang="es-ES" altLang="zh-CN">
                  <a:solidFill>
                    <a:schemeClr val="accent1">
                      <a:lumMod val="50000"/>
                    </a:schemeClr>
                  </a:solidFill>
                  <a:sym typeface="Arial" panose="020B0604020202020204" pitchFamily="34" charset="0"/>
                </a:rPr>
                <a:t>6</a:t>
              </a:r>
              <a:endParaRPr lang="es-ES" altLang="zh-CN">
                <a:solidFill>
                  <a:schemeClr val="accent1">
                    <a:lumMod val="50000"/>
                  </a:schemeClr>
                </a:solidFill>
                <a:sym typeface="Arial" panose="020B0604020202020204" pitchFamily="34" charset="0"/>
              </a:endParaRPr>
            </a:p>
          </p:txBody>
        </p:sp>
      </p:grpSp>
      <p:grpSp>
        <p:nvGrpSpPr>
          <p:cNvPr id="69" name="组合 68"/>
          <p:cNvGrpSpPr/>
          <p:nvPr>
            <p:custDataLst>
              <p:tags r:id="rId7"/>
            </p:custDataLst>
          </p:nvPr>
        </p:nvGrpSpPr>
        <p:grpSpPr>
          <a:xfrm>
            <a:off x="5716775" y="2379318"/>
            <a:ext cx="5098041" cy="869265"/>
            <a:chOff x="3508748" y="1649828"/>
            <a:chExt cx="5978151" cy="1019333"/>
          </a:xfrm>
        </p:grpSpPr>
        <p:cxnSp>
          <p:nvCxnSpPr>
            <p:cNvPr id="44" name="直接连接符 43"/>
            <p:cNvCxnSpPr/>
            <p:nvPr>
              <p:custDataLst>
                <p:tags r:id="rId8"/>
              </p:custDataLst>
            </p:nvPr>
          </p:nvCxnSpPr>
          <p:spPr>
            <a:xfrm flipH="1">
              <a:off x="3885645" y="1790730"/>
              <a:ext cx="693178" cy="650445"/>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任意多边形 44"/>
            <p:cNvSpPr/>
            <p:nvPr>
              <p:custDataLst>
                <p:tags r:id="rId9"/>
              </p:custDataLst>
            </p:nvPr>
          </p:nvSpPr>
          <p:spPr>
            <a:xfrm>
              <a:off x="3525847" y="2171842"/>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46" name="文本框 45"/>
            <p:cNvSpPr txBox="1"/>
            <p:nvPr>
              <p:custDataLst>
                <p:tags r:id="rId10"/>
              </p:custDataLst>
            </p:nvPr>
          </p:nvSpPr>
          <p:spPr>
            <a:xfrm>
              <a:off x="4249914" y="2082030"/>
              <a:ext cx="5236985" cy="587131"/>
            </a:xfrm>
            <a:prstGeom prst="rect">
              <a:avLst/>
            </a:prstGeom>
            <a:noFill/>
          </p:spPr>
          <p:txBody>
            <a:bodyPr wrap="square" rtlCol="0" anchor="ctr" anchorCtr="0">
              <a:normAutofit/>
            </a:bodyPr>
            <a:lstStyle/>
            <a:p>
              <a:r>
                <a:rPr lang="es-ES" altLang="zh-CN" sz="1600" dirty="0">
                  <a:solidFill>
                    <a:schemeClr val="accent2"/>
                  </a:solidFill>
                  <a:sym typeface="Arial" panose="020B0604020202020204" pitchFamily="34" charset="0"/>
                </a:rPr>
                <a:t>Turismo cultural poco desarrollado</a:t>
              </a:r>
              <a:endParaRPr lang="es-ES" altLang="zh-CN" sz="1600" dirty="0">
                <a:solidFill>
                  <a:schemeClr val="accent2"/>
                </a:solidFill>
                <a:sym typeface="Arial" panose="020B0604020202020204" pitchFamily="34" charset="0"/>
              </a:endParaRPr>
            </a:p>
          </p:txBody>
        </p:sp>
        <p:sp>
          <p:nvSpPr>
            <p:cNvPr id="47" name="文本框 46"/>
            <p:cNvSpPr txBox="1"/>
            <p:nvPr>
              <p:custDataLst>
                <p:tags r:id="rId11"/>
              </p:custDataLst>
            </p:nvPr>
          </p:nvSpPr>
          <p:spPr>
            <a:xfrm>
              <a:off x="3508748" y="1649828"/>
              <a:ext cx="536523" cy="522014"/>
            </a:xfrm>
            <a:prstGeom prst="rect">
              <a:avLst/>
            </a:prstGeom>
            <a:noFill/>
          </p:spPr>
          <p:txBody>
            <a:bodyPr wrap="square" lIns="0" tIns="0" rIns="0" bIns="0" rtlCol="0" anchor="b" anchorCtr="0">
              <a:normAutofit/>
            </a:bodyPr>
            <a:lstStyle/>
            <a:p>
              <a:pPr algn="ctr"/>
              <a:r>
                <a:rPr lang="es-ES" altLang="zh-CN">
                  <a:solidFill>
                    <a:schemeClr val="accent2">
                      <a:lumMod val="50000"/>
                    </a:schemeClr>
                  </a:solidFill>
                  <a:sym typeface="Arial" panose="020B0604020202020204" pitchFamily="34" charset="0"/>
                </a:rPr>
                <a:t>7</a:t>
              </a:r>
              <a:endParaRPr lang="es-ES" altLang="zh-CN">
                <a:solidFill>
                  <a:schemeClr val="accent2">
                    <a:lumMod val="50000"/>
                  </a:schemeClr>
                </a:solidFill>
                <a:sym typeface="Arial" panose="020B0604020202020204" pitchFamily="34" charset="0"/>
              </a:endParaRPr>
            </a:p>
          </p:txBody>
        </p:sp>
      </p:grpSp>
      <p:grpSp>
        <p:nvGrpSpPr>
          <p:cNvPr id="76" name="组合 75"/>
          <p:cNvGrpSpPr/>
          <p:nvPr>
            <p:custDataLst>
              <p:tags r:id="rId12"/>
            </p:custDataLst>
          </p:nvPr>
        </p:nvGrpSpPr>
        <p:grpSpPr>
          <a:xfrm>
            <a:off x="5716775" y="3108341"/>
            <a:ext cx="5098041" cy="869265"/>
            <a:chOff x="3508748" y="2504707"/>
            <a:chExt cx="5978151" cy="1019333"/>
          </a:xfrm>
        </p:grpSpPr>
        <p:cxnSp>
          <p:nvCxnSpPr>
            <p:cNvPr id="49" name="直接连接符 48"/>
            <p:cNvCxnSpPr/>
            <p:nvPr>
              <p:custDataLst>
                <p:tags r:id="rId13"/>
              </p:custDataLst>
            </p:nvPr>
          </p:nvCxnSpPr>
          <p:spPr>
            <a:xfrm flipH="1">
              <a:off x="3885645" y="2645609"/>
              <a:ext cx="693178" cy="650445"/>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0" name="任意多边形 49"/>
            <p:cNvSpPr/>
            <p:nvPr>
              <p:custDataLst>
                <p:tags r:id="rId14"/>
              </p:custDataLst>
            </p:nvPr>
          </p:nvSpPr>
          <p:spPr>
            <a:xfrm>
              <a:off x="3525847" y="3026721"/>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51" name="文本框 50"/>
            <p:cNvSpPr txBox="1"/>
            <p:nvPr>
              <p:custDataLst>
                <p:tags r:id="rId15"/>
              </p:custDataLst>
            </p:nvPr>
          </p:nvSpPr>
          <p:spPr>
            <a:xfrm>
              <a:off x="4249914" y="2936909"/>
              <a:ext cx="5236985" cy="587131"/>
            </a:xfrm>
            <a:prstGeom prst="rect">
              <a:avLst/>
            </a:prstGeom>
            <a:noFill/>
          </p:spPr>
          <p:txBody>
            <a:bodyPr wrap="square" rtlCol="0" anchor="ctr" anchorCtr="0">
              <a:normAutofit/>
            </a:bodyPr>
            <a:lstStyle/>
            <a:p>
              <a:r>
                <a:rPr lang="es-ES" altLang="zh-CN" sz="1600" dirty="0">
                  <a:solidFill>
                    <a:schemeClr val="accent1"/>
                  </a:solidFill>
                  <a:sym typeface="Arial" panose="020B0604020202020204" pitchFamily="34" charset="0"/>
                </a:rPr>
                <a:t>El pueblo poco involucrado al turismo</a:t>
              </a:r>
              <a:endParaRPr lang="es-ES" altLang="zh-CN" sz="1600" dirty="0">
                <a:solidFill>
                  <a:schemeClr val="accent1"/>
                </a:solidFill>
                <a:sym typeface="Arial" panose="020B0604020202020204" pitchFamily="34" charset="0"/>
              </a:endParaRPr>
            </a:p>
          </p:txBody>
        </p:sp>
        <p:sp>
          <p:nvSpPr>
            <p:cNvPr id="52" name="文本框 51"/>
            <p:cNvSpPr txBox="1"/>
            <p:nvPr>
              <p:custDataLst>
                <p:tags r:id="rId16"/>
              </p:custDataLst>
            </p:nvPr>
          </p:nvSpPr>
          <p:spPr>
            <a:xfrm>
              <a:off x="3508748" y="2504707"/>
              <a:ext cx="536523" cy="522014"/>
            </a:xfrm>
            <a:prstGeom prst="rect">
              <a:avLst/>
            </a:prstGeom>
            <a:noFill/>
          </p:spPr>
          <p:txBody>
            <a:bodyPr wrap="square" lIns="0" tIns="0" rIns="0" bIns="0" rtlCol="0" anchor="b" anchorCtr="0">
              <a:normAutofit/>
            </a:bodyPr>
            <a:lstStyle/>
            <a:p>
              <a:pPr algn="ctr"/>
              <a:r>
                <a:rPr lang="es-ES" altLang="zh-CN">
                  <a:solidFill>
                    <a:schemeClr val="accent1">
                      <a:lumMod val="50000"/>
                    </a:schemeClr>
                  </a:solidFill>
                  <a:sym typeface="Arial" panose="020B0604020202020204" pitchFamily="34" charset="0"/>
                </a:rPr>
                <a:t>8</a:t>
              </a:r>
              <a:endParaRPr lang="es-ES" altLang="zh-CN">
                <a:solidFill>
                  <a:schemeClr val="accent1">
                    <a:lumMod val="50000"/>
                  </a:schemeClr>
                </a:solidFill>
                <a:sym typeface="Arial" panose="020B0604020202020204" pitchFamily="34" charset="0"/>
              </a:endParaRPr>
            </a:p>
          </p:txBody>
        </p:sp>
      </p:grpSp>
      <p:grpSp>
        <p:nvGrpSpPr>
          <p:cNvPr id="71" name="组合 70"/>
          <p:cNvGrpSpPr/>
          <p:nvPr>
            <p:custDataLst>
              <p:tags r:id="rId17"/>
            </p:custDataLst>
          </p:nvPr>
        </p:nvGrpSpPr>
        <p:grpSpPr>
          <a:xfrm>
            <a:off x="5716775" y="3837363"/>
            <a:ext cx="5098041" cy="869265"/>
            <a:chOff x="3508748" y="3359586"/>
            <a:chExt cx="5978151" cy="1019333"/>
          </a:xfrm>
        </p:grpSpPr>
        <p:cxnSp>
          <p:nvCxnSpPr>
            <p:cNvPr id="54" name="直接连接符 53"/>
            <p:cNvCxnSpPr/>
            <p:nvPr>
              <p:custDataLst>
                <p:tags r:id="rId18"/>
              </p:custDataLst>
            </p:nvPr>
          </p:nvCxnSpPr>
          <p:spPr>
            <a:xfrm flipH="1">
              <a:off x="3885645" y="3500488"/>
              <a:ext cx="693178" cy="650445"/>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5" name="任意多边形 54"/>
            <p:cNvSpPr/>
            <p:nvPr>
              <p:custDataLst>
                <p:tags r:id="rId19"/>
              </p:custDataLst>
            </p:nvPr>
          </p:nvSpPr>
          <p:spPr>
            <a:xfrm>
              <a:off x="3525847" y="3881600"/>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56" name="文本框 55"/>
            <p:cNvSpPr txBox="1"/>
            <p:nvPr>
              <p:custDataLst>
                <p:tags r:id="rId20"/>
              </p:custDataLst>
            </p:nvPr>
          </p:nvSpPr>
          <p:spPr>
            <a:xfrm>
              <a:off x="4249914" y="3791788"/>
              <a:ext cx="5236985" cy="587131"/>
            </a:xfrm>
            <a:prstGeom prst="rect">
              <a:avLst/>
            </a:prstGeom>
            <a:noFill/>
          </p:spPr>
          <p:txBody>
            <a:bodyPr wrap="square" rtlCol="0" anchor="ctr" anchorCtr="0">
              <a:normAutofit/>
            </a:bodyPr>
            <a:lstStyle/>
            <a:p>
              <a:r>
                <a:rPr lang="es-ES" altLang="zh-CN" sz="1600" dirty="0">
                  <a:solidFill>
                    <a:schemeClr val="accent2"/>
                  </a:solidFill>
                  <a:sym typeface="Arial" panose="020B0604020202020204" pitchFamily="34" charset="0"/>
                </a:rPr>
                <a:t>Falta de la imagen de municipios ecológicos</a:t>
              </a:r>
              <a:endParaRPr lang="es-ES" altLang="zh-CN" sz="1600" dirty="0">
                <a:solidFill>
                  <a:schemeClr val="accent2"/>
                </a:solidFill>
                <a:sym typeface="Arial" panose="020B0604020202020204" pitchFamily="34" charset="0"/>
              </a:endParaRPr>
            </a:p>
          </p:txBody>
        </p:sp>
        <p:sp>
          <p:nvSpPr>
            <p:cNvPr id="57" name="文本框 56"/>
            <p:cNvSpPr txBox="1"/>
            <p:nvPr>
              <p:custDataLst>
                <p:tags r:id="rId21"/>
              </p:custDataLst>
            </p:nvPr>
          </p:nvSpPr>
          <p:spPr>
            <a:xfrm>
              <a:off x="3508748" y="3359586"/>
              <a:ext cx="536523" cy="522014"/>
            </a:xfrm>
            <a:prstGeom prst="rect">
              <a:avLst/>
            </a:prstGeom>
            <a:noFill/>
          </p:spPr>
          <p:txBody>
            <a:bodyPr wrap="square" lIns="0" tIns="0" rIns="0" bIns="0" rtlCol="0" anchor="b" anchorCtr="0">
              <a:normAutofit/>
            </a:bodyPr>
            <a:lstStyle/>
            <a:p>
              <a:pPr algn="ctr"/>
              <a:r>
                <a:rPr lang="es-ES" altLang="zh-CN">
                  <a:solidFill>
                    <a:schemeClr val="accent2">
                      <a:lumMod val="50000"/>
                    </a:schemeClr>
                  </a:solidFill>
                  <a:sym typeface="Arial" panose="020B0604020202020204" pitchFamily="34" charset="0"/>
                </a:rPr>
                <a:t>9</a:t>
              </a:r>
              <a:endParaRPr lang="es-ES" altLang="zh-CN">
                <a:solidFill>
                  <a:schemeClr val="accent2">
                    <a:lumMod val="50000"/>
                  </a:schemeClr>
                </a:solidFill>
                <a:sym typeface="Arial" panose="020B0604020202020204" pitchFamily="34" charset="0"/>
              </a:endParaRPr>
            </a:p>
          </p:txBody>
        </p:sp>
      </p:grpSp>
      <p:grpSp>
        <p:nvGrpSpPr>
          <p:cNvPr id="75" name="组合 74"/>
          <p:cNvGrpSpPr/>
          <p:nvPr>
            <p:custDataLst>
              <p:tags r:id="rId22"/>
            </p:custDataLst>
          </p:nvPr>
        </p:nvGrpSpPr>
        <p:grpSpPr>
          <a:xfrm>
            <a:off x="5716775" y="4566386"/>
            <a:ext cx="5098041" cy="869265"/>
            <a:chOff x="3508748" y="4214465"/>
            <a:chExt cx="5978151" cy="1019333"/>
          </a:xfrm>
        </p:grpSpPr>
        <p:cxnSp>
          <p:nvCxnSpPr>
            <p:cNvPr id="59" name="直接连接符 58"/>
            <p:cNvCxnSpPr/>
            <p:nvPr>
              <p:custDataLst>
                <p:tags r:id="rId23"/>
              </p:custDataLst>
            </p:nvPr>
          </p:nvCxnSpPr>
          <p:spPr>
            <a:xfrm flipH="1">
              <a:off x="3885645" y="4355367"/>
              <a:ext cx="693178" cy="650445"/>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0" name="任意多边形 59"/>
            <p:cNvSpPr/>
            <p:nvPr>
              <p:custDataLst>
                <p:tags r:id="rId24"/>
              </p:custDataLst>
            </p:nvPr>
          </p:nvSpPr>
          <p:spPr>
            <a:xfrm>
              <a:off x="3525847" y="4736479"/>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61" name="文本框 60"/>
            <p:cNvSpPr txBox="1"/>
            <p:nvPr>
              <p:custDataLst>
                <p:tags r:id="rId25"/>
              </p:custDataLst>
            </p:nvPr>
          </p:nvSpPr>
          <p:spPr>
            <a:xfrm>
              <a:off x="4249914" y="4646667"/>
              <a:ext cx="5236985" cy="587131"/>
            </a:xfrm>
            <a:prstGeom prst="rect">
              <a:avLst/>
            </a:prstGeom>
            <a:noFill/>
          </p:spPr>
          <p:txBody>
            <a:bodyPr wrap="square" rtlCol="0" anchor="ctr" anchorCtr="0">
              <a:normAutofit/>
            </a:bodyPr>
            <a:lstStyle/>
            <a:p>
              <a:r>
                <a:rPr lang="es-ES" altLang="zh-CN" sz="1600" dirty="0">
                  <a:solidFill>
                    <a:schemeClr val="accent1"/>
                  </a:solidFill>
                  <a:sym typeface="Arial" panose="020B0604020202020204" pitchFamily="34" charset="0"/>
                </a:rPr>
                <a:t>Falta de información turística</a:t>
              </a:r>
              <a:endParaRPr lang="es-ES" altLang="zh-CN" sz="1600" dirty="0">
                <a:solidFill>
                  <a:schemeClr val="accent1"/>
                </a:solidFill>
                <a:sym typeface="Arial" panose="020B0604020202020204" pitchFamily="34" charset="0"/>
              </a:endParaRPr>
            </a:p>
          </p:txBody>
        </p:sp>
        <p:sp>
          <p:nvSpPr>
            <p:cNvPr id="62" name="文本框 61"/>
            <p:cNvSpPr txBox="1"/>
            <p:nvPr>
              <p:custDataLst>
                <p:tags r:id="rId26"/>
              </p:custDataLst>
            </p:nvPr>
          </p:nvSpPr>
          <p:spPr>
            <a:xfrm>
              <a:off x="3508748" y="4214465"/>
              <a:ext cx="536523" cy="522014"/>
            </a:xfrm>
            <a:prstGeom prst="rect">
              <a:avLst/>
            </a:prstGeom>
            <a:noFill/>
          </p:spPr>
          <p:txBody>
            <a:bodyPr wrap="square" lIns="0" tIns="0" rIns="0" bIns="0" rtlCol="0" anchor="b" anchorCtr="0">
              <a:normAutofit/>
            </a:bodyPr>
            <a:lstStyle/>
            <a:p>
              <a:pPr algn="ctr"/>
              <a:r>
                <a:rPr lang="es-ES" altLang="zh-CN">
                  <a:solidFill>
                    <a:schemeClr val="accent1">
                      <a:lumMod val="50000"/>
                    </a:schemeClr>
                  </a:solidFill>
                  <a:sym typeface="Arial" panose="020B0604020202020204" pitchFamily="34" charset="0"/>
                </a:rPr>
                <a:t>10</a:t>
              </a:r>
              <a:endParaRPr lang="es-ES" altLang="zh-CN">
                <a:solidFill>
                  <a:schemeClr val="accent1">
                    <a:lumMod val="50000"/>
                  </a:schemeClr>
                </a:solidFill>
                <a:sym typeface="Arial" panose="020B0604020202020204" pitchFamily="34" charset="0"/>
              </a:endParaRPr>
            </a:p>
          </p:txBody>
        </p:sp>
      </p:gr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pSp>
        <p:nvGrpSpPr>
          <p:cNvPr id="114" name="组合 113"/>
          <p:cNvGrpSpPr/>
          <p:nvPr/>
        </p:nvGrpSpPr>
        <p:grpSpPr>
          <a:xfrm>
            <a:off x="780920" y="1803330"/>
            <a:ext cx="5098041" cy="3785356"/>
            <a:chOff x="8382" y="2587"/>
            <a:chExt cx="8028" cy="5961"/>
          </a:xfrm>
        </p:grpSpPr>
        <p:grpSp>
          <p:nvGrpSpPr>
            <p:cNvPr id="84" name="组合 83"/>
            <p:cNvGrpSpPr/>
            <p:nvPr>
              <p:custDataLst>
                <p:tags r:id="rId27"/>
              </p:custDataLst>
            </p:nvPr>
          </p:nvGrpSpPr>
          <p:grpSpPr>
            <a:xfrm>
              <a:off x="8382" y="2587"/>
              <a:ext cx="8028" cy="1369"/>
              <a:chOff x="3508748" y="794949"/>
              <a:chExt cx="5978151" cy="1019333"/>
            </a:xfrm>
          </p:grpSpPr>
          <p:cxnSp>
            <p:nvCxnSpPr>
              <p:cNvPr id="85" name="直接连接符 84"/>
              <p:cNvCxnSpPr/>
              <p:nvPr>
                <p:custDataLst>
                  <p:tags r:id="rId28"/>
                </p:custDataLst>
              </p:nvPr>
            </p:nvCxnSpPr>
            <p:spPr>
              <a:xfrm flipH="1">
                <a:off x="3885645" y="935851"/>
                <a:ext cx="693178" cy="650445"/>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任意多边形 85"/>
              <p:cNvSpPr/>
              <p:nvPr>
                <p:custDataLst>
                  <p:tags r:id="rId29"/>
                </p:custDataLst>
              </p:nvPr>
            </p:nvSpPr>
            <p:spPr>
              <a:xfrm>
                <a:off x="3525847" y="1316963"/>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87" name="文本框 86"/>
              <p:cNvSpPr txBox="1"/>
              <p:nvPr>
                <p:custDataLst>
                  <p:tags r:id="rId30"/>
                </p:custDataLst>
              </p:nvPr>
            </p:nvSpPr>
            <p:spPr>
              <a:xfrm>
                <a:off x="4249914" y="1227151"/>
                <a:ext cx="5236985" cy="587131"/>
              </a:xfrm>
              <a:prstGeom prst="rect">
                <a:avLst/>
              </a:prstGeom>
              <a:noFill/>
            </p:spPr>
            <p:txBody>
              <a:bodyPr wrap="square" rtlCol="0" anchor="ctr" anchorCtr="0">
                <a:normAutofit fontScale="90000"/>
              </a:bodyPr>
              <a:lstStyle/>
              <a:p>
                <a:r>
                  <a:rPr lang="es-ES" altLang="zh-CN" sz="1600" dirty="0">
                    <a:solidFill>
                      <a:schemeClr val="accent1"/>
                    </a:solidFill>
                    <a:sym typeface="Arial" panose="020B0604020202020204" pitchFamily="34" charset="0"/>
                  </a:rPr>
                  <a:t>Falta de ofertas de alojamiento y de restauración</a:t>
                </a:r>
                <a:endParaRPr lang="es-ES" altLang="zh-CN" sz="1600" dirty="0">
                  <a:solidFill>
                    <a:schemeClr val="accent1"/>
                  </a:solidFill>
                  <a:sym typeface="Arial" panose="020B0604020202020204" pitchFamily="34" charset="0"/>
                </a:endParaRPr>
              </a:p>
            </p:txBody>
          </p:sp>
          <p:sp>
            <p:nvSpPr>
              <p:cNvPr id="88" name="文本框 87"/>
              <p:cNvSpPr txBox="1"/>
              <p:nvPr>
                <p:custDataLst>
                  <p:tags r:id="rId31"/>
                </p:custDataLst>
              </p:nvPr>
            </p:nvSpPr>
            <p:spPr>
              <a:xfrm>
                <a:off x="3508748" y="794949"/>
                <a:ext cx="536523" cy="522014"/>
              </a:xfrm>
              <a:prstGeom prst="rect">
                <a:avLst/>
              </a:prstGeom>
              <a:noFill/>
            </p:spPr>
            <p:txBody>
              <a:bodyPr wrap="square" lIns="0" tIns="0" rIns="0" bIns="0" rtlCol="0" anchor="b" anchorCtr="0">
                <a:normAutofit/>
              </a:bodyPr>
              <a:lstStyle/>
              <a:p>
                <a:pPr algn="ctr"/>
                <a:r>
                  <a:rPr lang="es-ES" altLang="zh-CN">
                    <a:solidFill>
                      <a:schemeClr val="accent1">
                        <a:lumMod val="50000"/>
                      </a:schemeClr>
                    </a:solidFill>
                    <a:sym typeface="Arial" panose="020B0604020202020204" pitchFamily="34" charset="0"/>
                  </a:rPr>
                  <a:t>1</a:t>
                </a:r>
                <a:endParaRPr lang="es-ES" altLang="zh-CN">
                  <a:solidFill>
                    <a:schemeClr val="accent1">
                      <a:lumMod val="50000"/>
                    </a:schemeClr>
                  </a:solidFill>
                  <a:sym typeface="Arial" panose="020B0604020202020204" pitchFamily="34" charset="0"/>
                </a:endParaRPr>
              </a:p>
            </p:txBody>
          </p:sp>
        </p:grpSp>
        <p:grpSp>
          <p:nvGrpSpPr>
            <p:cNvPr id="89" name="组合 88"/>
            <p:cNvGrpSpPr/>
            <p:nvPr>
              <p:custDataLst>
                <p:tags r:id="rId32"/>
              </p:custDataLst>
            </p:nvPr>
          </p:nvGrpSpPr>
          <p:grpSpPr>
            <a:xfrm>
              <a:off x="8382" y="3735"/>
              <a:ext cx="8028" cy="1369"/>
              <a:chOff x="3508748" y="1649828"/>
              <a:chExt cx="5978151" cy="1019333"/>
            </a:xfrm>
          </p:grpSpPr>
          <p:cxnSp>
            <p:nvCxnSpPr>
              <p:cNvPr id="90" name="直接连接符 89"/>
              <p:cNvCxnSpPr/>
              <p:nvPr>
                <p:custDataLst>
                  <p:tags r:id="rId33"/>
                </p:custDataLst>
              </p:nvPr>
            </p:nvCxnSpPr>
            <p:spPr>
              <a:xfrm flipH="1">
                <a:off x="3885645" y="1790730"/>
                <a:ext cx="693178" cy="650445"/>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1" name="任意多边形 90"/>
              <p:cNvSpPr/>
              <p:nvPr>
                <p:custDataLst>
                  <p:tags r:id="rId34"/>
                </p:custDataLst>
              </p:nvPr>
            </p:nvSpPr>
            <p:spPr>
              <a:xfrm>
                <a:off x="3525847" y="2171842"/>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92" name="文本框 91"/>
              <p:cNvSpPr txBox="1"/>
              <p:nvPr>
                <p:custDataLst>
                  <p:tags r:id="rId35"/>
                </p:custDataLst>
              </p:nvPr>
            </p:nvSpPr>
            <p:spPr>
              <a:xfrm>
                <a:off x="4249914" y="2082030"/>
                <a:ext cx="5236985" cy="587131"/>
              </a:xfrm>
              <a:prstGeom prst="rect">
                <a:avLst/>
              </a:prstGeom>
              <a:noFill/>
            </p:spPr>
            <p:txBody>
              <a:bodyPr wrap="square" rtlCol="0" anchor="ctr" anchorCtr="0">
                <a:normAutofit/>
              </a:bodyPr>
              <a:lstStyle/>
              <a:p>
                <a:r>
                  <a:rPr lang="es-ES" altLang="zh-CN" sz="1600" dirty="0">
                    <a:solidFill>
                      <a:schemeClr val="accent2"/>
                    </a:solidFill>
                    <a:sym typeface="Arial" panose="020B0604020202020204" pitchFamily="34" charset="0"/>
                  </a:rPr>
                  <a:t>Pernoctaciones de poca duración</a:t>
                </a:r>
                <a:endParaRPr lang="es-ES" altLang="zh-CN" sz="1600" dirty="0">
                  <a:solidFill>
                    <a:schemeClr val="accent2"/>
                  </a:solidFill>
                  <a:sym typeface="Arial" panose="020B0604020202020204" pitchFamily="34" charset="0"/>
                </a:endParaRPr>
              </a:p>
            </p:txBody>
          </p:sp>
          <p:sp>
            <p:nvSpPr>
              <p:cNvPr id="93" name="文本框 92"/>
              <p:cNvSpPr txBox="1"/>
              <p:nvPr>
                <p:custDataLst>
                  <p:tags r:id="rId36"/>
                </p:custDataLst>
              </p:nvPr>
            </p:nvSpPr>
            <p:spPr>
              <a:xfrm>
                <a:off x="3508748" y="1649828"/>
                <a:ext cx="536523" cy="522014"/>
              </a:xfrm>
              <a:prstGeom prst="rect">
                <a:avLst/>
              </a:prstGeom>
              <a:noFill/>
            </p:spPr>
            <p:txBody>
              <a:bodyPr wrap="square" lIns="0" tIns="0" rIns="0" bIns="0" rtlCol="0" anchor="b" anchorCtr="0">
                <a:normAutofit/>
              </a:bodyPr>
              <a:lstStyle/>
              <a:p>
                <a:pPr algn="ctr"/>
                <a:r>
                  <a:rPr lang="es-ES" altLang="zh-CN">
                    <a:solidFill>
                      <a:schemeClr val="accent2">
                        <a:lumMod val="50000"/>
                      </a:schemeClr>
                    </a:solidFill>
                    <a:sym typeface="Arial" panose="020B0604020202020204" pitchFamily="34" charset="0"/>
                  </a:rPr>
                  <a:t>2</a:t>
                </a:r>
                <a:endParaRPr lang="es-ES" altLang="zh-CN">
                  <a:solidFill>
                    <a:schemeClr val="accent2">
                      <a:lumMod val="50000"/>
                    </a:schemeClr>
                  </a:solidFill>
                  <a:sym typeface="Arial" panose="020B0604020202020204" pitchFamily="34" charset="0"/>
                </a:endParaRPr>
              </a:p>
            </p:txBody>
          </p:sp>
        </p:grpSp>
        <p:grpSp>
          <p:nvGrpSpPr>
            <p:cNvPr id="94" name="组合 93"/>
            <p:cNvGrpSpPr/>
            <p:nvPr>
              <p:custDataLst>
                <p:tags r:id="rId37"/>
              </p:custDataLst>
            </p:nvPr>
          </p:nvGrpSpPr>
          <p:grpSpPr>
            <a:xfrm>
              <a:off x="8382" y="4883"/>
              <a:ext cx="8028" cy="1369"/>
              <a:chOff x="3508748" y="2504707"/>
              <a:chExt cx="5978151" cy="1019333"/>
            </a:xfrm>
          </p:grpSpPr>
          <p:cxnSp>
            <p:nvCxnSpPr>
              <p:cNvPr id="95" name="直接连接符 94"/>
              <p:cNvCxnSpPr/>
              <p:nvPr>
                <p:custDataLst>
                  <p:tags r:id="rId38"/>
                </p:custDataLst>
              </p:nvPr>
            </p:nvCxnSpPr>
            <p:spPr>
              <a:xfrm flipH="1">
                <a:off x="3885645" y="2645609"/>
                <a:ext cx="693178" cy="650445"/>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6" name="任意多边形 95"/>
              <p:cNvSpPr/>
              <p:nvPr>
                <p:custDataLst>
                  <p:tags r:id="rId39"/>
                </p:custDataLst>
              </p:nvPr>
            </p:nvSpPr>
            <p:spPr>
              <a:xfrm>
                <a:off x="3525847" y="3026721"/>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97" name="文本框 96"/>
              <p:cNvSpPr txBox="1"/>
              <p:nvPr>
                <p:custDataLst>
                  <p:tags r:id="rId40"/>
                </p:custDataLst>
              </p:nvPr>
            </p:nvSpPr>
            <p:spPr>
              <a:xfrm>
                <a:off x="4249914" y="2936909"/>
                <a:ext cx="5236985" cy="587131"/>
              </a:xfrm>
              <a:prstGeom prst="rect">
                <a:avLst/>
              </a:prstGeom>
              <a:noFill/>
            </p:spPr>
            <p:txBody>
              <a:bodyPr wrap="square" rtlCol="0" anchor="ctr" anchorCtr="0">
                <a:normAutofit/>
              </a:bodyPr>
              <a:lstStyle/>
              <a:p>
                <a:r>
                  <a:rPr lang="es-ES" altLang="zh-CN" sz="1600" dirty="0">
                    <a:solidFill>
                      <a:schemeClr val="accent1"/>
                    </a:solidFill>
                    <a:sym typeface="Arial" panose="020B0604020202020204" pitchFamily="34" charset="0"/>
                  </a:rPr>
                  <a:t>Escaso transporte público para llegar</a:t>
                </a:r>
                <a:endParaRPr lang="es-ES" altLang="zh-CN" sz="1600" dirty="0">
                  <a:solidFill>
                    <a:schemeClr val="accent1"/>
                  </a:solidFill>
                  <a:sym typeface="Arial" panose="020B0604020202020204" pitchFamily="34" charset="0"/>
                </a:endParaRPr>
              </a:p>
            </p:txBody>
          </p:sp>
          <p:sp>
            <p:nvSpPr>
              <p:cNvPr id="98" name="文本框 97"/>
              <p:cNvSpPr txBox="1"/>
              <p:nvPr>
                <p:custDataLst>
                  <p:tags r:id="rId41"/>
                </p:custDataLst>
              </p:nvPr>
            </p:nvSpPr>
            <p:spPr>
              <a:xfrm>
                <a:off x="3508748" y="2504707"/>
                <a:ext cx="536523" cy="522014"/>
              </a:xfrm>
              <a:prstGeom prst="rect">
                <a:avLst/>
              </a:prstGeom>
              <a:noFill/>
            </p:spPr>
            <p:txBody>
              <a:bodyPr wrap="square" lIns="0" tIns="0" rIns="0" bIns="0" rtlCol="0" anchor="b" anchorCtr="0">
                <a:normAutofit/>
              </a:bodyPr>
              <a:lstStyle/>
              <a:p>
                <a:pPr algn="ctr"/>
                <a:r>
                  <a:rPr lang="es-ES" altLang="zh-CN">
                    <a:solidFill>
                      <a:schemeClr val="accent1">
                        <a:lumMod val="50000"/>
                      </a:schemeClr>
                    </a:solidFill>
                    <a:sym typeface="Arial" panose="020B0604020202020204" pitchFamily="34" charset="0"/>
                  </a:rPr>
                  <a:t>3</a:t>
                </a:r>
                <a:endParaRPr lang="es-ES" altLang="zh-CN">
                  <a:solidFill>
                    <a:schemeClr val="accent1">
                      <a:lumMod val="50000"/>
                    </a:schemeClr>
                  </a:solidFill>
                  <a:sym typeface="Arial" panose="020B0604020202020204" pitchFamily="34" charset="0"/>
                </a:endParaRPr>
              </a:p>
            </p:txBody>
          </p:sp>
        </p:grpSp>
        <p:grpSp>
          <p:nvGrpSpPr>
            <p:cNvPr id="99" name="组合 98"/>
            <p:cNvGrpSpPr/>
            <p:nvPr>
              <p:custDataLst>
                <p:tags r:id="rId42"/>
              </p:custDataLst>
            </p:nvPr>
          </p:nvGrpSpPr>
          <p:grpSpPr>
            <a:xfrm>
              <a:off x="8382" y="6031"/>
              <a:ext cx="8028" cy="1369"/>
              <a:chOff x="3508748" y="3359586"/>
              <a:chExt cx="5978151" cy="1019333"/>
            </a:xfrm>
          </p:grpSpPr>
          <p:cxnSp>
            <p:nvCxnSpPr>
              <p:cNvPr id="100" name="直接连接符 99"/>
              <p:cNvCxnSpPr/>
              <p:nvPr>
                <p:custDataLst>
                  <p:tags r:id="rId43"/>
                </p:custDataLst>
              </p:nvPr>
            </p:nvCxnSpPr>
            <p:spPr>
              <a:xfrm flipH="1">
                <a:off x="3885645" y="3500488"/>
                <a:ext cx="693178" cy="650445"/>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1" name="任意多边形 100"/>
              <p:cNvSpPr/>
              <p:nvPr>
                <p:custDataLst>
                  <p:tags r:id="rId44"/>
                </p:custDataLst>
              </p:nvPr>
            </p:nvSpPr>
            <p:spPr>
              <a:xfrm>
                <a:off x="3525847" y="3881600"/>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102" name="文本框 101"/>
              <p:cNvSpPr txBox="1"/>
              <p:nvPr>
                <p:custDataLst>
                  <p:tags r:id="rId45"/>
                </p:custDataLst>
              </p:nvPr>
            </p:nvSpPr>
            <p:spPr>
              <a:xfrm>
                <a:off x="4249914" y="3791788"/>
                <a:ext cx="5236985" cy="587131"/>
              </a:xfrm>
              <a:prstGeom prst="rect">
                <a:avLst/>
              </a:prstGeom>
              <a:noFill/>
            </p:spPr>
            <p:txBody>
              <a:bodyPr wrap="square" rtlCol="0" anchor="ctr" anchorCtr="0">
                <a:normAutofit/>
              </a:bodyPr>
              <a:lstStyle/>
              <a:p>
                <a:r>
                  <a:rPr lang="es-ES" altLang="zh-CN" sz="1600" dirty="0">
                    <a:solidFill>
                      <a:schemeClr val="accent2"/>
                    </a:solidFill>
                    <a:sym typeface="Arial" panose="020B0604020202020204" pitchFamily="34" charset="0"/>
                  </a:rPr>
                  <a:t>Falta de aparcamiento</a:t>
                </a:r>
                <a:endParaRPr lang="es-ES" altLang="zh-CN" sz="1600" dirty="0">
                  <a:solidFill>
                    <a:schemeClr val="accent2"/>
                  </a:solidFill>
                  <a:sym typeface="Arial" panose="020B0604020202020204" pitchFamily="34" charset="0"/>
                </a:endParaRPr>
              </a:p>
            </p:txBody>
          </p:sp>
          <p:sp>
            <p:nvSpPr>
              <p:cNvPr id="103" name="文本框 102"/>
              <p:cNvSpPr txBox="1"/>
              <p:nvPr>
                <p:custDataLst>
                  <p:tags r:id="rId46"/>
                </p:custDataLst>
              </p:nvPr>
            </p:nvSpPr>
            <p:spPr>
              <a:xfrm>
                <a:off x="3508748" y="3359586"/>
                <a:ext cx="536523" cy="522014"/>
              </a:xfrm>
              <a:prstGeom prst="rect">
                <a:avLst/>
              </a:prstGeom>
              <a:noFill/>
            </p:spPr>
            <p:txBody>
              <a:bodyPr wrap="square" lIns="0" tIns="0" rIns="0" bIns="0" rtlCol="0" anchor="b" anchorCtr="0">
                <a:normAutofit/>
              </a:bodyPr>
              <a:lstStyle/>
              <a:p>
                <a:pPr algn="ctr"/>
                <a:r>
                  <a:rPr lang="es-ES" altLang="zh-CN">
                    <a:solidFill>
                      <a:schemeClr val="accent2">
                        <a:lumMod val="50000"/>
                      </a:schemeClr>
                    </a:solidFill>
                    <a:sym typeface="Arial" panose="020B0604020202020204" pitchFamily="34" charset="0"/>
                  </a:rPr>
                  <a:t>4</a:t>
                </a:r>
                <a:endParaRPr lang="es-ES" altLang="zh-CN">
                  <a:solidFill>
                    <a:schemeClr val="accent2">
                      <a:lumMod val="50000"/>
                    </a:schemeClr>
                  </a:solidFill>
                  <a:sym typeface="Arial" panose="020B0604020202020204" pitchFamily="34" charset="0"/>
                </a:endParaRPr>
              </a:p>
            </p:txBody>
          </p:sp>
        </p:grpSp>
        <p:grpSp>
          <p:nvGrpSpPr>
            <p:cNvPr id="104" name="组合 103"/>
            <p:cNvGrpSpPr/>
            <p:nvPr>
              <p:custDataLst>
                <p:tags r:id="rId47"/>
              </p:custDataLst>
            </p:nvPr>
          </p:nvGrpSpPr>
          <p:grpSpPr>
            <a:xfrm>
              <a:off x="8382" y="7179"/>
              <a:ext cx="8028" cy="1369"/>
              <a:chOff x="3508748" y="4214465"/>
              <a:chExt cx="5978151" cy="1019333"/>
            </a:xfrm>
          </p:grpSpPr>
          <p:cxnSp>
            <p:nvCxnSpPr>
              <p:cNvPr id="105" name="直接连接符 104"/>
              <p:cNvCxnSpPr/>
              <p:nvPr>
                <p:custDataLst>
                  <p:tags r:id="rId48"/>
                </p:custDataLst>
              </p:nvPr>
            </p:nvCxnSpPr>
            <p:spPr>
              <a:xfrm flipH="1">
                <a:off x="3885645" y="4355367"/>
                <a:ext cx="693178" cy="650445"/>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 name="任意多边形 105"/>
              <p:cNvSpPr/>
              <p:nvPr>
                <p:custDataLst>
                  <p:tags r:id="rId49"/>
                </p:custDataLst>
              </p:nvPr>
            </p:nvSpPr>
            <p:spPr>
              <a:xfrm>
                <a:off x="3525847" y="4736479"/>
                <a:ext cx="505039" cy="228766"/>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normAutofit fontScale="67500" lnSpcReduction="20000"/>
              </a:bodyPr>
              <a:lstStyle/>
              <a:p>
                <a:pPr algn="ctr"/>
                <a:endParaRPr lang="zh-CN" altLang="en-US" sz="1400">
                  <a:solidFill>
                    <a:schemeClr val="accent1">
                      <a:lumMod val="50000"/>
                    </a:schemeClr>
                  </a:solidFill>
                  <a:sym typeface="Arial" panose="020B0604020202020204" pitchFamily="34" charset="0"/>
                </a:endParaRPr>
              </a:p>
            </p:txBody>
          </p:sp>
          <p:sp>
            <p:nvSpPr>
              <p:cNvPr id="107" name="文本框 106"/>
              <p:cNvSpPr txBox="1"/>
              <p:nvPr>
                <p:custDataLst>
                  <p:tags r:id="rId50"/>
                </p:custDataLst>
              </p:nvPr>
            </p:nvSpPr>
            <p:spPr>
              <a:xfrm>
                <a:off x="4249914" y="4646667"/>
                <a:ext cx="5236985" cy="587131"/>
              </a:xfrm>
              <a:prstGeom prst="rect">
                <a:avLst/>
              </a:prstGeom>
              <a:noFill/>
            </p:spPr>
            <p:txBody>
              <a:bodyPr wrap="square" rtlCol="0" anchor="ctr" anchorCtr="0">
                <a:normAutofit/>
              </a:bodyPr>
              <a:lstStyle/>
              <a:p>
                <a:r>
                  <a:rPr lang="es-ES" altLang="zh-CN" sz="1600" dirty="0">
                    <a:solidFill>
                      <a:schemeClr val="accent1"/>
                    </a:solidFill>
                    <a:sym typeface="Arial" panose="020B0604020202020204" pitchFamily="34" charset="0"/>
                  </a:rPr>
                  <a:t>Poca accesibilidad</a:t>
                </a:r>
                <a:endParaRPr lang="es-ES" altLang="zh-CN" sz="1600" dirty="0">
                  <a:solidFill>
                    <a:schemeClr val="accent1"/>
                  </a:solidFill>
                  <a:sym typeface="Arial" panose="020B0604020202020204" pitchFamily="34" charset="0"/>
                </a:endParaRPr>
              </a:p>
            </p:txBody>
          </p:sp>
          <p:sp>
            <p:nvSpPr>
              <p:cNvPr id="108" name="文本框 107"/>
              <p:cNvSpPr txBox="1"/>
              <p:nvPr>
                <p:custDataLst>
                  <p:tags r:id="rId51"/>
                </p:custDataLst>
              </p:nvPr>
            </p:nvSpPr>
            <p:spPr>
              <a:xfrm>
                <a:off x="3508748" y="4214465"/>
                <a:ext cx="536523" cy="522014"/>
              </a:xfrm>
              <a:prstGeom prst="rect">
                <a:avLst/>
              </a:prstGeom>
              <a:noFill/>
            </p:spPr>
            <p:txBody>
              <a:bodyPr wrap="square" lIns="0" tIns="0" rIns="0" bIns="0" rtlCol="0" anchor="b" anchorCtr="0">
                <a:normAutofit/>
              </a:bodyPr>
              <a:lstStyle/>
              <a:p>
                <a:pPr algn="ctr"/>
                <a:r>
                  <a:rPr lang="es-ES" altLang="zh-CN">
                    <a:solidFill>
                      <a:schemeClr val="accent1">
                        <a:lumMod val="50000"/>
                      </a:schemeClr>
                    </a:solidFill>
                    <a:sym typeface="Arial" panose="020B0604020202020204" pitchFamily="34" charset="0"/>
                  </a:rPr>
                  <a:t>5</a:t>
                </a:r>
                <a:endParaRPr lang="es-ES" altLang="zh-CN">
                  <a:solidFill>
                    <a:schemeClr val="accent1">
                      <a:lumMod val="50000"/>
                    </a:schemeClr>
                  </a:solidFill>
                  <a:sym typeface="Arial" panose="020B0604020202020204" pitchFamily="34" charset="0"/>
                </a:endParaRPr>
              </a:p>
            </p:txBody>
          </p:sp>
        </p:grpSp>
      </p:grpSp>
    </p:spTree>
    <p:custDataLst>
      <p:tags r:id="rId52"/>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400685" y="1054100"/>
          <a:ext cx="11456670" cy="3200400"/>
        </p:xfrm>
        <a:graphic>
          <a:graphicData uri="http://schemas.openxmlformats.org/drawingml/2006/table">
            <a:tbl>
              <a:tblPr firstRow="1" bandRow="1">
                <a:tableStyleId>{5C22544A-7EE6-4342-B048-85BDC9FD1C3A}</a:tableStyleId>
              </a:tblPr>
              <a:tblGrid>
                <a:gridCol w="2872105"/>
                <a:gridCol w="2870835"/>
                <a:gridCol w="5713730"/>
              </a:tblGrid>
              <a:tr h="640080">
                <a:tc>
                  <a:txBody>
                    <a:bodyPr/>
                    <a:lstStyle/>
                    <a:p>
                      <a:pPr>
                        <a:buNone/>
                      </a:pPr>
                      <a:r>
                        <a:rPr lang="es-ES" altLang="zh-CN"/>
                        <a:t>PROBLEMA</a:t>
                      </a:r>
                      <a:endParaRPr lang="es-ES" altLang="zh-CN"/>
                    </a:p>
                    <a:p>
                      <a:pPr>
                        <a:buNone/>
                      </a:pPr>
                      <a:r>
                        <a:rPr lang="es-ES" altLang="zh-CN"/>
                        <a:t>Nº:1</a:t>
                      </a:r>
                      <a:endParaRPr lang="es-ES" altLang="zh-CN"/>
                    </a:p>
                  </a:txBody>
                  <a:tcPr/>
                </a:tc>
                <a:tc gridSpan="2">
                  <a:txBody>
                    <a:bodyPr/>
                    <a:lstStyle/>
                    <a:p>
                      <a:pPr>
                        <a:buNone/>
                      </a:pPr>
                      <a:r>
                        <a:rPr lang="es-ES" altLang="zh-CN"/>
                        <a:t>Falta de oferta de alojamiento y de restauración</a:t>
                      </a:r>
                      <a:endParaRPr lang="es-ES" altLang="zh-CN"/>
                    </a:p>
                  </a:txBody>
                  <a:tcPr/>
                </a:tc>
                <a:tc hMerge="1">
                  <a:tcPr/>
                </a:tc>
              </a:tr>
              <a:tr h="640080">
                <a:tc>
                  <a:txBody>
                    <a:bodyPr/>
                    <a:lstStyle/>
                    <a:p>
                      <a:pPr>
                        <a:buNone/>
                      </a:pPr>
                      <a:r>
                        <a:rPr lang="es-ES" altLang="zh-CN" b="1"/>
                        <a:t>DESCRIPCIÓN</a:t>
                      </a:r>
                      <a:endParaRPr lang="es-ES" altLang="zh-CN" b="1"/>
                    </a:p>
                  </a:txBody>
                  <a:tcPr/>
                </a:tc>
                <a:tc gridSpan="2">
                  <a:txBody>
                    <a:bodyPr/>
                    <a:lstStyle/>
                    <a:p>
                      <a:pPr>
                        <a:buNone/>
                      </a:pPr>
                      <a:r>
                        <a:rPr lang="es-ES" altLang="zh-CN"/>
                        <a:t>Existe pocas ofertas en ambos municipios relacionados con el alojamiento y la restauración.</a:t>
                      </a:r>
                      <a:endParaRPr lang="es-ES" altLang="zh-CN"/>
                    </a:p>
                  </a:txBody>
                  <a:tcPr/>
                </a:tc>
                <a:tc hMerge="1">
                  <a:tcPr/>
                </a:tc>
              </a:tr>
              <a:tr h="640080">
                <a:tc>
                  <a:txBody>
                    <a:bodyPr/>
                    <a:lstStyle/>
                    <a:p>
                      <a:pPr>
                        <a:buNone/>
                      </a:pPr>
                      <a:r>
                        <a:rPr lang="es-ES" altLang="zh-CN" b="1"/>
                        <a:t>OBJETIVO RELACIONADO</a:t>
                      </a:r>
                      <a:endParaRPr lang="es-ES" altLang="zh-CN" b="1"/>
                    </a:p>
                  </a:txBody>
                  <a:tcPr/>
                </a:tc>
                <a:tc gridSpan="2">
                  <a:txBody>
                    <a:bodyPr/>
                    <a:lstStyle/>
                    <a:p>
                      <a:pPr>
                        <a:buNone/>
                      </a:pPr>
                      <a:r>
                        <a:rPr lang="es-ES" altLang="zh-CN"/>
                        <a:t>Estimular y aumentar el número de alojamientos y de restaurantes, con el objetivo de aumentar el número de visitantes a la zona.</a:t>
                      </a:r>
                      <a:endParaRPr lang="es-ES" altLang="zh-CN"/>
                    </a:p>
                  </a:txBody>
                  <a:tcPr/>
                </a:tc>
                <a:tc hMerge="1">
                  <a:tcPr/>
                </a:tc>
              </a:tr>
              <a:tr h="36576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914400">
                <a:tc gridSpan="2">
                  <a:txBody>
                    <a:bodyPr/>
                    <a:lstStyle/>
                    <a:p>
                      <a:pPr>
                        <a:buNone/>
                      </a:pPr>
                      <a:r>
                        <a:rPr lang="zh-CN" altLang="en-US"/>
                        <a:t>Bajo número de hoteles, hostales, apartamentos y casa rural en ambos municipios.</a:t>
                      </a:r>
                      <a:endParaRPr lang="zh-CN" altLang="en-US"/>
                    </a:p>
                  </a:txBody>
                  <a:tcPr/>
                </a:tc>
                <a:tc hMerge="1">
                  <a:tcPr/>
                </a:tc>
                <a:tc>
                  <a:txBody>
                    <a:bodyPr/>
                    <a:lstStyle/>
                    <a:p>
                      <a:pPr>
                        <a:buNone/>
                      </a:pPr>
                      <a:r>
                        <a:rPr lang="zh-CN" altLang="en-US"/>
                        <a:t>Los turistas que vayan solo realizan excursiones de un día, no pernocta, también afecta a la economía a ambos zonas. </a:t>
                      </a:r>
                      <a:endParaRPr lang="zh-CN" altLang="en-US"/>
                    </a:p>
                  </a:txBody>
                  <a:tcPr/>
                </a:tc>
              </a:tr>
            </a:tbl>
          </a:graphicData>
        </a:graphic>
      </p:graphicFrame>
      <p:pic>
        <p:nvPicPr>
          <p:cNvPr id="4" name="图片 3"/>
          <p:cNvPicPr>
            <a:picLocks noChangeAspect="1"/>
          </p:cNvPicPr>
          <p:nvPr/>
        </p:nvPicPr>
        <p:blipFill>
          <a:blip r:embed="rId2"/>
          <a:srcRect l="28043" t="12840" r="4214" b="5969"/>
          <a:stretch>
            <a:fillRect/>
          </a:stretch>
        </p:blipFill>
        <p:spPr>
          <a:xfrm>
            <a:off x="473710" y="4068445"/>
            <a:ext cx="3683635" cy="2483485"/>
          </a:xfrm>
          <a:prstGeom prst="rect">
            <a:avLst/>
          </a:prstGeom>
        </p:spPr>
      </p:pic>
      <p:pic>
        <p:nvPicPr>
          <p:cNvPr id="5" name="图片 4"/>
          <p:cNvPicPr>
            <a:picLocks noChangeAspect="1"/>
          </p:cNvPicPr>
          <p:nvPr/>
        </p:nvPicPr>
        <p:blipFill>
          <a:blip r:embed="rId3"/>
          <a:srcRect l="6315" t="8247" r="4265" b="6598"/>
          <a:stretch>
            <a:fillRect/>
          </a:stretch>
        </p:blipFill>
        <p:spPr>
          <a:xfrm>
            <a:off x="4175760" y="4254500"/>
            <a:ext cx="4100195" cy="2196465"/>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46"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438785" y="960120"/>
          <a:ext cx="11314430" cy="5496560"/>
        </p:xfrm>
        <a:graphic>
          <a:graphicData uri="http://schemas.openxmlformats.org/drawingml/2006/table">
            <a:tbl>
              <a:tblPr firstRow="1" bandRow="1">
                <a:tableStyleId>{5C22544A-7EE6-4342-B048-85BDC9FD1C3A}</a:tableStyleId>
              </a:tblPr>
              <a:tblGrid>
                <a:gridCol w="4658995"/>
                <a:gridCol w="2218690"/>
                <a:gridCol w="2218055"/>
                <a:gridCol w="2218690"/>
              </a:tblGrid>
              <a:tr h="692150">
                <a:tc>
                  <a:txBody>
                    <a:bodyPr/>
                    <a:lstStyle/>
                    <a:p>
                      <a:pPr>
                        <a:buNone/>
                      </a:pPr>
                      <a:r>
                        <a:rPr lang="es-ES" altLang="zh-CN" dirty="0"/>
                        <a:t>PROBLEMA</a:t>
                      </a:r>
                      <a:endParaRPr lang="es-ES" altLang="zh-CN" dirty="0"/>
                    </a:p>
                    <a:p>
                      <a:pPr>
                        <a:buNone/>
                      </a:pPr>
                      <a:r>
                        <a:rPr lang="es-ES" altLang="zh-CN" dirty="0"/>
                        <a:t>Nº:1</a:t>
                      </a:r>
                      <a:endParaRPr lang="es-ES" altLang="zh-CN" dirty="0"/>
                    </a:p>
                  </a:txBody>
                  <a:tcPr>
                    <a:solidFill>
                      <a:schemeClr val="accent2"/>
                    </a:solidFill>
                  </a:tcPr>
                </a:tc>
                <a:tc gridSpan="3">
                  <a:txBody>
                    <a:bodyPr/>
                    <a:lstStyle/>
                    <a:p>
                      <a:pPr>
                        <a:buNone/>
                      </a:pPr>
                      <a:r>
                        <a:rPr lang="es-ES" altLang="zh-CN" sz="1800">
                          <a:sym typeface="+mn-ea"/>
                        </a:rPr>
                        <a:t>Falta de oferta de alojamiento y de restauración</a:t>
                      </a:r>
                      <a:endParaRPr lang="es-ES" altLang="zh-CN" sz="1800">
                        <a:sym typeface="+mn-ea"/>
                      </a:endParaRPr>
                    </a:p>
                    <a:p>
                      <a:pPr>
                        <a:buNone/>
                      </a:pPr>
                      <a:endParaRPr lang="zh-CN" altLang="en-US"/>
                    </a:p>
                  </a:txBody>
                  <a:tcPr>
                    <a:solidFill>
                      <a:schemeClr val="accent2"/>
                    </a:solidFill>
                  </a:tcPr>
                </a:tc>
                <a:tc hMerge="1">
                  <a:tcPr/>
                </a:tc>
                <a:tc hMerge="1">
                  <a:tcPr/>
                </a:tc>
              </a:tr>
              <a:tr h="669290">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a:t>AMBIENTAL (A)</a:t>
                      </a:r>
                      <a:endParaRPr lang="es-ES" altLang="zh-CN" b="1"/>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431165">
                <a:tc>
                  <a:txBody>
                    <a:bodyPr/>
                    <a:lstStyle/>
                    <a:p>
                      <a:pPr algn="ctr">
                        <a:buNone/>
                      </a:pPr>
                      <a:r>
                        <a:rPr lang="zh-CN" altLang="en-US"/>
                        <a:t>6.33</a:t>
                      </a:r>
                      <a:endParaRPr lang="zh-CN" altLang="en-US"/>
                    </a:p>
                  </a:txBody>
                  <a:tcPr>
                    <a:solidFill>
                      <a:schemeClr val="accent2">
                        <a:lumMod val="40000"/>
                        <a:lumOff val="60000"/>
                      </a:schemeClr>
                    </a:solidFill>
                  </a:tcPr>
                </a:tc>
                <a:tc>
                  <a:txBody>
                    <a:bodyPr/>
                    <a:lstStyle/>
                    <a:p>
                      <a:pPr algn="ctr">
                        <a:buNone/>
                      </a:pPr>
                      <a:r>
                        <a:rPr lang="zh-CN" altLang="en-US"/>
                        <a:t>6</a:t>
                      </a:r>
                      <a:endParaRPr lang="zh-CN" altLang="en-US"/>
                    </a:p>
                  </a:txBody>
                  <a:tcPr>
                    <a:solidFill>
                      <a:schemeClr val="accent2">
                        <a:lumMod val="40000"/>
                        <a:lumOff val="60000"/>
                      </a:schemeClr>
                    </a:solidFill>
                  </a:tcPr>
                </a:tc>
                <a:tc>
                  <a:txBody>
                    <a:bodyPr/>
                    <a:lstStyle/>
                    <a:p>
                      <a:pPr algn="ctr">
                        <a:buNone/>
                      </a:pPr>
                      <a:r>
                        <a:rPr lang="es-ES" altLang="zh-CN"/>
                        <a:t>9</a:t>
                      </a:r>
                      <a:endParaRPr lang="es-ES" altLang="zh-CN"/>
                    </a:p>
                  </a:txBody>
                  <a:tcPr>
                    <a:solidFill>
                      <a:schemeClr val="accent2">
                        <a:lumMod val="40000"/>
                        <a:lumOff val="60000"/>
                      </a:schemeClr>
                    </a:solidFill>
                  </a:tcPr>
                </a:tc>
                <a:tc>
                  <a:txBody>
                    <a:bodyPr/>
                    <a:lstStyle/>
                    <a:p>
                      <a:pPr algn="ctr">
                        <a:buNone/>
                      </a:pPr>
                      <a:r>
                        <a:rPr lang="es-ES" altLang="zh-CN"/>
                        <a:t>4</a:t>
                      </a:r>
                      <a:endParaRPr lang="es-ES" altLang="zh-CN"/>
                    </a:p>
                  </a:txBody>
                  <a:tcPr>
                    <a:solidFill>
                      <a:schemeClr val="accent2">
                        <a:lumMod val="40000"/>
                        <a:lumOff val="60000"/>
                      </a:schemeClr>
                    </a:solidFill>
                  </a:tcPr>
                </a:tc>
              </a:tr>
              <a:tr h="669290">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pPr>
                        <a:buNone/>
                      </a:pPr>
                      <a:r>
                        <a:rPr lang="zh-CN" altLang="en-US"/>
                        <a:t>Estancamiento oferta de alojamiento y de restauración</a:t>
                      </a:r>
                      <a:endParaRPr lang="zh-CN" altLang="en-US"/>
                    </a:p>
                  </a:txBody>
                  <a:tcPr>
                    <a:solidFill>
                      <a:schemeClr val="accent2">
                        <a:lumMod val="60000"/>
                        <a:lumOff val="40000"/>
                      </a:schemeClr>
                    </a:solidFill>
                  </a:tcPr>
                </a:tc>
                <a:tc hMerge="1">
                  <a:tcPr/>
                </a:tc>
                <a:tc hMerge="1">
                  <a:tcPr/>
                </a:tc>
              </a:tr>
              <a:tr h="363220">
                <a:tc>
                  <a:txBody>
                    <a:bodyPr/>
                    <a:lstStyle/>
                    <a:p>
                      <a:pPr>
                        <a:buNone/>
                      </a:pPr>
                      <a:r>
                        <a:rPr lang="es-ES" altLang="zh-CN" b="1"/>
                        <a:t>URGENCIA DE ACTUACIÓN</a:t>
                      </a:r>
                      <a:endParaRPr lang="es-ES" altLang="zh-CN" b="1"/>
                    </a:p>
                  </a:txBody>
                  <a:tcPr>
                    <a:solidFill>
                      <a:schemeClr val="accent2">
                        <a:lumMod val="40000"/>
                        <a:lumOff val="60000"/>
                      </a:schemeClr>
                    </a:solidFill>
                  </a:tcPr>
                </a:tc>
                <a:tc gridSpan="3">
                  <a:txBody>
                    <a:bodyPr/>
                    <a:lstStyle/>
                    <a:p>
                      <a:pPr>
                        <a:buNone/>
                      </a:pPr>
                      <a:r>
                        <a:rPr lang="es-ES" altLang="zh-CN"/>
                        <a:t>Alta</a:t>
                      </a:r>
                      <a:endParaRPr lang="es-ES" altLang="zh-CN"/>
                    </a:p>
                  </a:txBody>
                  <a:tcPr>
                    <a:solidFill>
                      <a:schemeClr val="accent2">
                        <a:lumMod val="40000"/>
                        <a:lumOff val="60000"/>
                      </a:schemeClr>
                    </a:solidFill>
                  </a:tcPr>
                </a:tc>
                <a:tc hMerge="1">
                  <a:tcPr/>
                </a:tc>
                <a:tc hMerge="1">
                  <a:tcPr/>
                </a:tc>
              </a:tr>
              <a:tr h="692150">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pPr>
                        <a:buNone/>
                      </a:pPr>
                      <a:r>
                        <a:rPr lang="zh-CN" altLang="en-US"/>
                        <a:t>Entidade privadas</a:t>
                      </a:r>
                      <a:endParaRPr lang="zh-CN" altLang="en-US"/>
                    </a:p>
                    <a:p>
                      <a:pPr>
                        <a:buNone/>
                      </a:pPr>
                      <a:r>
                        <a:rPr lang="zh-CN" altLang="en-US"/>
                        <a:t>Ayutamiento</a:t>
                      </a:r>
                      <a:endParaRPr lang="zh-CN" altLang="en-US"/>
                    </a:p>
                  </a:txBody>
                  <a:tcPr>
                    <a:solidFill>
                      <a:schemeClr val="accent2">
                        <a:lumMod val="60000"/>
                        <a:lumOff val="40000"/>
                      </a:schemeClr>
                    </a:solidFill>
                  </a:tcPr>
                </a:tc>
                <a:tc hMerge="1">
                  <a:tcPr/>
                </a:tc>
                <a:tc hMerge="1">
                  <a:tcPr/>
                </a:tc>
              </a:tr>
              <a:tr h="988060">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pPr>
                        <a:buNone/>
                      </a:pPr>
                      <a:r>
                        <a:rPr lang="zh-CN" altLang="en-US" dirty="0"/>
                        <a:t>Número de llegada de turistas</a:t>
                      </a:r>
                      <a:endParaRPr lang="zh-CN" altLang="en-US" dirty="0"/>
                    </a:p>
                    <a:p>
                      <a:pPr>
                        <a:buNone/>
                      </a:pPr>
                      <a:r>
                        <a:rPr lang="zh-CN" altLang="en-US" dirty="0"/>
                        <a:t>Número de hotel, hostal, apartamentos y casa rural.</a:t>
                      </a:r>
                      <a:endParaRPr lang="zh-CN" altLang="en-US" dirty="0"/>
                    </a:p>
                    <a:p>
                      <a:pPr>
                        <a:buNone/>
                      </a:pPr>
                      <a:r>
                        <a:rPr lang="zh-CN" altLang="en-US" dirty="0">
                          <a:solidFill>
                            <a:schemeClr val="accent4">
                              <a:lumMod val="75000"/>
                            </a:schemeClr>
                          </a:solidFill>
                        </a:rPr>
                        <a:t>Economía de ambas zonas</a:t>
                      </a:r>
                      <a:endParaRPr lang="zh-CN" altLang="en-US" dirty="0">
                        <a:solidFill>
                          <a:schemeClr val="accent4">
                            <a:lumMod val="75000"/>
                          </a:schemeClr>
                        </a:solidFill>
                      </a:endParaRPr>
                    </a:p>
                  </a:txBody>
                  <a:tcPr>
                    <a:solidFill>
                      <a:schemeClr val="accent2">
                        <a:lumMod val="40000"/>
                        <a:lumOff val="60000"/>
                      </a:schemeClr>
                    </a:solidFill>
                  </a:tcPr>
                </a:tc>
                <a:tc hMerge="1">
                  <a:tcPr/>
                </a:tc>
                <a:tc hMerge="1">
                  <a:tcPr/>
                </a:tc>
              </a:tr>
              <a:tr h="988695">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zh-CN" altLang="en-US"/>
                        <a:t>- Motivar e incentivar la oferta por medios de recompensación</a:t>
                      </a:r>
                      <a:endParaRPr lang="zh-CN" altLang="en-US"/>
                    </a:p>
                    <a:p>
                      <a:pPr>
                        <a:buNone/>
                      </a:pPr>
                      <a:r>
                        <a:rPr lang="zh-CN" altLang="en-US"/>
                        <a:t>- Difundir la cultura gastronómico de ambos municipios, como por ejemplo el vino y melón, utiliza como un atracción turístico.</a:t>
                      </a:r>
                      <a:endParaRPr lang="zh-CN" altLang="en-US"/>
                    </a:p>
                  </a:txBody>
                  <a:tcPr>
                    <a:solidFill>
                      <a:schemeClr val="accent2">
                        <a:lumMod val="60000"/>
                        <a:lumOff val="40000"/>
                      </a:schemeClr>
                    </a:solidFill>
                  </a:tcPr>
                </a:tc>
                <a:tc hMerge="1">
                  <a:tcPr/>
                </a:tc>
                <a:tc hMerge="1">
                  <a:tcPr/>
                </a:tc>
              </a:tr>
            </a:tbl>
          </a:graphicData>
        </a:graphic>
      </p:graphicFrame>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398780" y="1403350"/>
          <a:ext cx="11405871" cy="3769360"/>
        </p:xfrm>
        <a:graphic>
          <a:graphicData uri="http://schemas.openxmlformats.org/drawingml/2006/table">
            <a:tbl>
              <a:tblPr firstRow="1" bandRow="1">
                <a:tableStyleId>{5C22544A-7EE6-4342-B048-85BDC9FD1C3A}</a:tableStyleId>
              </a:tblPr>
              <a:tblGrid>
                <a:gridCol w="2859088"/>
                <a:gridCol w="2858770"/>
                <a:gridCol w="5688013"/>
              </a:tblGrid>
              <a:tr h="831215">
                <a:tc>
                  <a:txBody>
                    <a:bodyPr/>
                    <a:lstStyle/>
                    <a:p>
                      <a:pPr>
                        <a:buNone/>
                      </a:pPr>
                      <a:r>
                        <a:rPr lang="es-ES" altLang="zh-CN"/>
                        <a:t>PROBLEMA</a:t>
                      </a:r>
                      <a:endParaRPr lang="es-ES" altLang="zh-CN"/>
                    </a:p>
                    <a:p>
                      <a:pPr>
                        <a:buNone/>
                      </a:pPr>
                      <a:r>
                        <a:rPr lang="es-ES" altLang="zh-CN"/>
                        <a:t>Nº:2</a:t>
                      </a:r>
                      <a:endParaRPr lang="es-ES" altLang="zh-CN"/>
                    </a:p>
                  </a:txBody>
                  <a:tcPr/>
                </a:tc>
                <a:tc gridSpan="2">
                  <a:txBody>
                    <a:bodyPr/>
                    <a:lstStyle/>
                    <a:p>
                      <a:pPr>
                        <a:buNone/>
                      </a:pPr>
                      <a:r>
                        <a:rPr lang="es-ES" altLang="zh-CN"/>
                        <a:t>Pernoctaciones de poco duración</a:t>
                      </a:r>
                      <a:endParaRPr lang="es-ES" altLang="zh-CN"/>
                    </a:p>
                  </a:txBody>
                  <a:tcPr/>
                </a:tc>
                <a:tc hMerge="1">
                  <a:tcPr/>
                </a:tc>
              </a:tr>
              <a:tr h="831215">
                <a:tc>
                  <a:txBody>
                    <a:bodyPr/>
                    <a:lstStyle/>
                    <a:p>
                      <a:pPr>
                        <a:buNone/>
                      </a:pPr>
                      <a:r>
                        <a:rPr lang="es-ES" altLang="zh-CN" b="1"/>
                        <a:t>DESCRIPCIÓN</a:t>
                      </a:r>
                      <a:endParaRPr lang="es-ES" altLang="zh-CN" b="1"/>
                    </a:p>
                  </a:txBody>
                  <a:tcPr/>
                </a:tc>
                <a:tc gridSpan="2">
                  <a:txBody>
                    <a:bodyPr/>
                    <a:lstStyle/>
                    <a:p>
                      <a:pPr>
                        <a:buNone/>
                      </a:pPr>
                      <a:r>
                        <a:rPr lang="es-ES" altLang="zh-CN"/>
                        <a:t>Muchos turistas solo realizan excursiones de un día, no pernoctan, normalmente aprovechar sus días libres, fines de semanas o festivos para conocer el lugar.</a:t>
                      </a:r>
                      <a:endParaRPr lang="es-ES" altLang="zh-CN"/>
                    </a:p>
                  </a:txBody>
                  <a:tcPr/>
                </a:tc>
                <a:tc hMerge="1">
                  <a:tcPr/>
                </a:tc>
              </a:tr>
              <a:tr h="831215">
                <a:tc>
                  <a:txBody>
                    <a:bodyPr/>
                    <a:lstStyle/>
                    <a:p>
                      <a:pPr>
                        <a:buNone/>
                      </a:pPr>
                      <a:r>
                        <a:rPr lang="es-ES" altLang="zh-CN" b="1"/>
                        <a:t>OBJETIVO RELACIONADO</a:t>
                      </a:r>
                      <a:endParaRPr lang="es-ES" altLang="zh-CN" b="1"/>
                    </a:p>
                  </a:txBody>
                  <a:tcPr/>
                </a:tc>
                <a:tc gridSpan="2">
                  <a:txBody>
                    <a:bodyPr/>
                    <a:lstStyle/>
                    <a:p>
                      <a:pPr>
                        <a:buNone/>
                      </a:pPr>
                      <a:r>
                        <a:rPr lang="es-ES" altLang="zh-CN"/>
                        <a:t>Aumenta la pernoctación de los visitantes.</a:t>
                      </a:r>
                      <a:endParaRPr lang="es-ES" altLang="zh-CN"/>
                    </a:p>
                  </a:txBody>
                  <a:tcPr/>
                </a:tc>
                <a:tc hMerge="1">
                  <a:tcPr/>
                </a:tc>
              </a:tr>
              <a:tr h="44450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831215">
                <a:tc gridSpan="2">
                  <a:txBody>
                    <a:bodyPr/>
                    <a:lstStyle/>
                    <a:p>
                      <a:pPr>
                        <a:buNone/>
                      </a:pPr>
                      <a:r>
                        <a:rPr lang="zh-CN" altLang="en-US"/>
                        <a:t>Pocos turistas pernoctan en la zona.</a:t>
                      </a:r>
                      <a:endParaRPr lang="zh-CN" altLang="en-US"/>
                    </a:p>
                  </a:txBody>
                  <a:tcPr/>
                </a:tc>
                <a:tc hMerge="1">
                  <a:tcPr/>
                </a:tc>
                <a:tc>
                  <a:txBody>
                    <a:bodyPr/>
                    <a:lstStyle/>
                    <a:p>
                      <a:pPr>
                        <a:buNone/>
                      </a:pPr>
                      <a:r>
                        <a:rPr lang="zh-CN" altLang="en-US"/>
                        <a:t>Bajo número de alojamientos, también afecta a la economía de ambos municipios.</a:t>
                      </a:r>
                      <a:endParaRPr lang="zh-CN" altLang="en-US"/>
                    </a:p>
                  </a:txBody>
                  <a:tcPr/>
                </a:tc>
              </a:tr>
            </a:tbl>
          </a:graphicData>
        </a:graphic>
      </p:graphicFrame>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480695" y="847090"/>
          <a:ext cx="11230612" cy="5972175"/>
        </p:xfrm>
        <a:graphic>
          <a:graphicData uri="http://schemas.openxmlformats.org/drawingml/2006/table">
            <a:tbl>
              <a:tblPr firstRow="1" bandRow="1">
                <a:tableStyleId>{5C22544A-7EE6-4342-B048-85BDC9FD1C3A}</a:tableStyleId>
              </a:tblPr>
              <a:tblGrid>
                <a:gridCol w="4624705"/>
                <a:gridCol w="2201969"/>
                <a:gridCol w="2201969"/>
                <a:gridCol w="2201969"/>
              </a:tblGrid>
              <a:tr h="640080">
                <a:tc>
                  <a:txBody>
                    <a:bodyPr/>
                    <a:lstStyle/>
                    <a:p>
                      <a:pPr>
                        <a:buNone/>
                      </a:pPr>
                      <a:r>
                        <a:rPr lang="es-ES" altLang="zh-CN" dirty="0"/>
                        <a:t>PROBLEMA</a:t>
                      </a:r>
                      <a:endParaRPr lang="es-ES" altLang="zh-CN" dirty="0"/>
                    </a:p>
                    <a:p>
                      <a:pPr>
                        <a:buNone/>
                      </a:pPr>
                      <a:r>
                        <a:rPr lang="es-ES" altLang="zh-CN" dirty="0"/>
                        <a:t>Nº:2</a:t>
                      </a:r>
                      <a:endParaRPr lang="es-ES" altLang="zh-CN" dirty="0"/>
                    </a:p>
                  </a:txBody>
                  <a:tcPr>
                    <a:solidFill>
                      <a:schemeClr val="accent2"/>
                    </a:solidFill>
                  </a:tcPr>
                </a:tc>
                <a:tc gridSpan="3">
                  <a:txBody>
                    <a:bodyPr/>
                    <a:lstStyle/>
                    <a:p>
                      <a:pPr>
                        <a:buNone/>
                      </a:pPr>
                      <a:r>
                        <a:rPr lang="es-ES" altLang="zh-CN" sz="1800">
                          <a:sym typeface="+mn-ea"/>
                        </a:rPr>
                        <a:t>Pernoctaciones de poco duración</a:t>
                      </a:r>
                      <a:endParaRPr lang="es-ES" altLang="zh-CN" sz="1800">
                        <a:sym typeface="+mn-ea"/>
                      </a:endParaRPr>
                    </a:p>
                    <a:p>
                      <a:pPr>
                        <a:buNone/>
                      </a:pPr>
                      <a:endParaRPr lang="zh-CN" altLang="en-US"/>
                    </a:p>
                  </a:txBody>
                  <a:tcPr>
                    <a:solidFill>
                      <a:schemeClr val="accent2"/>
                    </a:solidFill>
                  </a:tcPr>
                </a:tc>
                <a:tc hMerge="1">
                  <a:tcPr/>
                </a:tc>
                <a:tc hMerge="1">
                  <a:tcPr/>
                </a:tc>
              </a:tr>
              <a:tr h="619125">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dirty="0"/>
                        <a:t>AMBIENTAL (A)</a:t>
                      </a:r>
                      <a:endParaRPr lang="es-ES" altLang="zh-CN" b="1" dirty="0"/>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415290">
                <a:tc>
                  <a:txBody>
                    <a:bodyPr/>
                    <a:lstStyle/>
                    <a:p>
                      <a:pPr algn="ctr">
                        <a:buNone/>
                      </a:pPr>
                      <a:r>
                        <a:rPr lang="es-ES" altLang="zh-CN"/>
                        <a:t>5</a:t>
                      </a:r>
                      <a:endParaRPr lang="es-ES" altLang="zh-CN"/>
                    </a:p>
                  </a:txBody>
                  <a:tcPr>
                    <a:solidFill>
                      <a:schemeClr val="accent2">
                        <a:lumMod val="40000"/>
                        <a:lumOff val="60000"/>
                      </a:schemeClr>
                    </a:solidFill>
                  </a:tcPr>
                </a:tc>
                <a:tc>
                  <a:txBody>
                    <a:bodyPr/>
                    <a:lstStyle/>
                    <a:p>
                      <a:pPr algn="ctr">
                        <a:buNone/>
                      </a:pPr>
                      <a:r>
                        <a:rPr lang="es-ES" altLang="zh-CN"/>
                        <a:t>2</a:t>
                      </a:r>
                      <a:endParaRPr lang="es-ES" altLang="zh-CN"/>
                    </a:p>
                  </a:txBody>
                  <a:tcPr>
                    <a:solidFill>
                      <a:schemeClr val="accent2">
                        <a:lumMod val="40000"/>
                        <a:lumOff val="60000"/>
                      </a:schemeClr>
                    </a:solidFill>
                  </a:tcPr>
                </a:tc>
                <a:tc>
                  <a:txBody>
                    <a:bodyPr/>
                    <a:lstStyle/>
                    <a:p>
                      <a:pPr algn="ctr">
                        <a:buNone/>
                      </a:pPr>
                      <a:r>
                        <a:rPr lang="es-ES" altLang="zh-CN"/>
                        <a:t>8</a:t>
                      </a:r>
                      <a:endParaRPr lang="es-ES" altLang="zh-CN"/>
                    </a:p>
                  </a:txBody>
                  <a:tcPr>
                    <a:solidFill>
                      <a:schemeClr val="accent2">
                        <a:lumMod val="40000"/>
                        <a:lumOff val="60000"/>
                      </a:schemeClr>
                    </a:solidFill>
                  </a:tcPr>
                </a:tc>
                <a:tc>
                  <a:txBody>
                    <a:bodyPr/>
                    <a:lstStyle/>
                    <a:p>
                      <a:pPr algn="ctr">
                        <a:buNone/>
                      </a:pPr>
                      <a:r>
                        <a:rPr lang="es-ES" altLang="zh-CN"/>
                        <a:t>5</a:t>
                      </a:r>
                      <a:endParaRPr lang="es-ES" altLang="zh-CN"/>
                    </a:p>
                  </a:txBody>
                  <a:tcPr>
                    <a:solidFill>
                      <a:schemeClr val="accent2">
                        <a:lumMod val="40000"/>
                        <a:lumOff val="60000"/>
                      </a:schemeClr>
                    </a:solidFill>
                  </a:tcPr>
                </a:tc>
              </a:tr>
              <a:tr h="619125">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pPr>
                        <a:buNone/>
                      </a:pPr>
                      <a:r>
                        <a:rPr lang="zh-CN" altLang="en-US" dirty="0">
                          <a:solidFill>
                            <a:srgbClr val="7030A0"/>
                          </a:solidFill>
                        </a:rPr>
                        <a:t>Esperamos que puede aumentar las ofertas turísticas y número de alojamientos, para ser zonas atractivos e incrementar la estancia media.</a:t>
                      </a:r>
                      <a:endParaRPr lang="zh-CN" altLang="en-US" dirty="0">
                        <a:solidFill>
                          <a:srgbClr val="7030A0"/>
                        </a:solidFill>
                      </a:endParaRPr>
                    </a:p>
                  </a:txBody>
                  <a:tcPr>
                    <a:solidFill>
                      <a:schemeClr val="accent2">
                        <a:lumMod val="60000"/>
                        <a:lumOff val="40000"/>
                      </a:schemeClr>
                    </a:solidFill>
                  </a:tcPr>
                </a:tc>
                <a:tc hMerge="1">
                  <a:tcPr/>
                </a:tc>
                <a:tc hMerge="1">
                  <a:tcPr/>
                </a:tc>
              </a:tr>
              <a:tr h="355600">
                <a:tc>
                  <a:txBody>
                    <a:bodyPr/>
                    <a:lstStyle/>
                    <a:p>
                      <a:pPr>
                        <a:buNone/>
                      </a:pPr>
                      <a:r>
                        <a:rPr lang="es-ES" altLang="zh-CN" b="1"/>
                        <a:t>URGENCIA DE ACTUACIÓN</a:t>
                      </a:r>
                      <a:endParaRPr lang="es-ES" altLang="zh-CN" b="1"/>
                    </a:p>
                  </a:txBody>
                  <a:tcPr>
                    <a:solidFill>
                      <a:schemeClr val="accent2">
                        <a:lumMod val="40000"/>
                        <a:lumOff val="60000"/>
                      </a:schemeClr>
                    </a:solidFill>
                  </a:tcPr>
                </a:tc>
                <a:tc gridSpan="3">
                  <a:txBody>
                    <a:bodyPr/>
                    <a:lstStyle/>
                    <a:p>
                      <a:pPr>
                        <a:buNone/>
                      </a:pPr>
                      <a:r>
                        <a:rPr lang="es-ES" altLang="zh-CN"/>
                        <a:t>Media</a:t>
                      </a:r>
                      <a:endParaRPr lang="es-ES" altLang="zh-CN"/>
                    </a:p>
                  </a:txBody>
                  <a:tcPr>
                    <a:solidFill>
                      <a:schemeClr val="accent2">
                        <a:lumMod val="40000"/>
                        <a:lumOff val="60000"/>
                      </a:schemeClr>
                    </a:solidFill>
                  </a:tcPr>
                </a:tc>
                <a:tc hMerge="1">
                  <a:tcPr/>
                </a:tc>
                <a:tc hMerge="1">
                  <a:tcPr/>
                </a:tc>
              </a:tr>
              <a:tr h="619125">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pPr>
                        <a:buNone/>
                      </a:pPr>
                      <a:r>
                        <a:rPr lang="zh-CN" altLang="en-US" dirty="0">
                          <a:solidFill>
                            <a:srgbClr val="7030A0"/>
                          </a:solidFill>
                        </a:rPr>
                        <a:t>Entidad privada</a:t>
                      </a:r>
                      <a:endParaRPr lang="zh-CN" altLang="en-US" dirty="0">
                        <a:solidFill>
                          <a:srgbClr val="7030A0"/>
                        </a:solidFill>
                      </a:endParaRPr>
                    </a:p>
                    <a:p>
                      <a:pPr>
                        <a:buNone/>
                      </a:pPr>
                      <a:r>
                        <a:rPr lang="zh-CN" altLang="en-US" dirty="0">
                          <a:solidFill>
                            <a:srgbClr val="7030A0"/>
                          </a:solidFill>
                        </a:rPr>
                        <a:t>Ayutamiento</a:t>
                      </a:r>
                      <a:endParaRPr lang="zh-CN" altLang="en-US" dirty="0">
                        <a:solidFill>
                          <a:srgbClr val="7030A0"/>
                        </a:solidFill>
                      </a:endParaRPr>
                    </a:p>
                  </a:txBody>
                  <a:tcPr>
                    <a:solidFill>
                      <a:schemeClr val="accent2">
                        <a:lumMod val="60000"/>
                        <a:lumOff val="40000"/>
                      </a:schemeClr>
                    </a:solidFill>
                  </a:tcPr>
                </a:tc>
                <a:tc hMerge="1">
                  <a:tcPr/>
                </a:tc>
                <a:tc hMerge="1">
                  <a:tcPr/>
                </a:tc>
              </a:tr>
              <a:tr h="619125">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pPr>
                        <a:buNone/>
                      </a:pPr>
                      <a:r>
                        <a:rPr lang="zh-CN" altLang="en-US" strike="sngStrike" dirty="0">
                          <a:solidFill>
                            <a:srgbClr val="FF0000"/>
                          </a:solidFill>
                        </a:rPr>
                        <a:t>N</a:t>
                      </a:r>
                      <a:r>
                        <a:rPr lang="es-ES" altLang="zh-CN" strike="sngStrike" dirty="0">
                          <a:solidFill>
                            <a:srgbClr val="FF0000"/>
                          </a:solidFill>
                        </a:rPr>
                        <a:t>ú</a:t>
                      </a:r>
                      <a:r>
                        <a:rPr lang="zh-CN" altLang="en-US" strike="sngStrike" dirty="0">
                          <a:solidFill>
                            <a:srgbClr val="FF0000"/>
                          </a:solidFill>
                        </a:rPr>
                        <a:t>mero de alojamiento</a:t>
                      </a:r>
                      <a:endParaRPr lang="zh-CN" altLang="en-US" strike="sngStrike" dirty="0">
                        <a:solidFill>
                          <a:srgbClr val="FF0000"/>
                        </a:solidFill>
                      </a:endParaRPr>
                    </a:p>
                    <a:p>
                      <a:pPr>
                        <a:buNone/>
                      </a:pPr>
                      <a:r>
                        <a:rPr lang="zh-CN" altLang="en-US" dirty="0"/>
                        <a:t>Estancia media de turistas</a:t>
                      </a:r>
                      <a:endParaRPr lang="zh-CN" altLang="en-US" dirty="0"/>
                    </a:p>
                  </a:txBody>
                  <a:tcPr>
                    <a:solidFill>
                      <a:schemeClr val="accent2">
                        <a:lumMod val="40000"/>
                        <a:lumOff val="60000"/>
                      </a:schemeClr>
                    </a:solidFill>
                  </a:tcPr>
                </a:tc>
                <a:tc hMerge="1">
                  <a:tcPr/>
                </a:tc>
                <a:tc hMerge="1">
                  <a:tcPr/>
                </a:tc>
              </a:tr>
              <a:tr h="619125">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zh-CN" altLang="en-US"/>
                        <a:t> Aumentar la cantidad de actividades como el senderismo, deportes de bicicleta, viajes de cultura, ofrece abuntantes actividades turísticos para estimar el medio de estancias de turistas.</a:t>
                      </a:r>
                      <a:endParaRPr lang="zh-CN" altLang="en-US"/>
                    </a:p>
                    <a:p>
                      <a:pPr>
                        <a:buNone/>
                      </a:pPr>
                      <a:r>
                        <a:rPr lang="zh-CN" altLang="en-US"/>
                        <a:t>- Aprovechar los periodos de fiesta del municipio, hacer campañas de publicidad para atraer más turistas.</a:t>
                      </a:r>
                      <a:endParaRPr lang="zh-CN" altLang="en-US"/>
                    </a:p>
                  </a:txBody>
                  <a:tcPr>
                    <a:solidFill>
                      <a:schemeClr val="accent2">
                        <a:lumMod val="60000"/>
                        <a:lumOff val="40000"/>
                      </a:schemeClr>
                    </a:solidFill>
                  </a:tcPr>
                </a:tc>
                <a:tc hMerge="1">
                  <a:tcPr/>
                </a:tc>
                <a:tc hMerge="1">
                  <a:tcPr/>
                </a:tc>
              </a:tr>
            </a:tbl>
          </a:graphicData>
        </a:graphic>
      </p:graphicFrame>
      <p:sp>
        <p:nvSpPr>
          <p:cNvPr id="4"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32"/>
          <p:cNvSpPr>
            <a:spLocks noChangeArrowheads="1"/>
          </p:cNvSpPr>
          <p:nvPr>
            <p:custDataLst>
              <p:tags r:id="rId1"/>
            </p:custDataLst>
          </p:nvPr>
        </p:nvSpPr>
        <p:spPr bwMode="auto">
          <a:xfrm>
            <a:off x="3916045" y="263525"/>
            <a:ext cx="435991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algn="ctr"/>
            <a:r>
              <a:rPr lang="en-US" altLang="zh-CN"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  </a:t>
            </a:r>
            <a:r>
              <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rPr>
              <a:t>FICHAS PROBLEMA</a:t>
            </a:r>
            <a:endParaRPr lang="es-ES" altLang="en-US" sz="3200" b="1" dirty="0">
              <a:solidFill>
                <a:schemeClr val="accent1"/>
              </a:solidFill>
              <a:effectLst>
                <a:outerShdw blurRad="38100" dist="25400" dir="5400000" algn="ctr" rotWithShape="0">
                  <a:srgbClr val="6E747A">
                    <a:alpha val="43000"/>
                  </a:srgbClr>
                </a:outerShdw>
              </a:effectLst>
              <a:latin typeface="+mj-lt"/>
              <a:cs typeface="Calibri" panose="020F0502020204030204" charset="0"/>
              <a:sym typeface="Calibri" panose="020F0502020204030204" charset="0"/>
            </a:endParaRPr>
          </a:p>
        </p:txBody>
      </p:sp>
      <p:graphicFrame>
        <p:nvGraphicFramePr>
          <p:cNvPr id="3" name="表格 2"/>
          <p:cNvGraphicFramePr/>
          <p:nvPr/>
        </p:nvGraphicFramePr>
        <p:xfrm>
          <a:off x="398780" y="935990"/>
          <a:ext cx="11405871" cy="3756660"/>
        </p:xfrm>
        <a:graphic>
          <a:graphicData uri="http://schemas.openxmlformats.org/drawingml/2006/table">
            <a:tbl>
              <a:tblPr firstRow="1" bandRow="1">
                <a:tableStyleId>{5C22544A-7EE6-4342-B048-85BDC9FD1C3A}</a:tableStyleId>
              </a:tblPr>
              <a:tblGrid>
                <a:gridCol w="2859088"/>
                <a:gridCol w="2858770"/>
                <a:gridCol w="5688013"/>
              </a:tblGrid>
              <a:tr h="652145">
                <a:tc>
                  <a:txBody>
                    <a:bodyPr/>
                    <a:lstStyle/>
                    <a:p>
                      <a:pPr>
                        <a:buNone/>
                      </a:pPr>
                      <a:r>
                        <a:rPr lang="es-ES" altLang="zh-CN"/>
                        <a:t>PROBLEMA</a:t>
                      </a:r>
                      <a:endParaRPr lang="es-ES" altLang="zh-CN"/>
                    </a:p>
                    <a:p>
                      <a:pPr>
                        <a:buNone/>
                      </a:pPr>
                      <a:r>
                        <a:rPr lang="es-ES" altLang="zh-CN"/>
                        <a:t>Nº:3</a:t>
                      </a:r>
                      <a:endParaRPr lang="es-ES" altLang="zh-CN"/>
                    </a:p>
                  </a:txBody>
                  <a:tcPr/>
                </a:tc>
                <a:tc gridSpan="2">
                  <a:txBody>
                    <a:bodyPr/>
                    <a:lstStyle/>
                    <a:p>
                      <a:pPr>
                        <a:buNone/>
                      </a:pPr>
                      <a:r>
                        <a:rPr lang="es-ES" altLang="zh-CN"/>
                        <a:t>Escasos transportes públicos para llegar</a:t>
                      </a:r>
                      <a:endParaRPr lang="es-ES" altLang="zh-CN"/>
                    </a:p>
                  </a:txBody>
                  <a:tcPr/>
                </a:tc>
                <a:tc hMerge="1">
                  <a:tcPr/>
                </a:tc>
              </a:tr>
              <a:tr h="831215">
                <a:tc>
                  <a:txBody>
                    <a:bodyPr/>
                    <a:lstStyle/>
                    <a:p>
                      <a:pPr>
                        <a:buNone/>
                      </a:pPr>
                      <a:r>
                        <a:rPr lang="es-ES" altLang="zh-CN" b="1"/>
                        <a:t>DESCRIPCIÓN</a:t>
                      </a:r>
                      <a:endParaRPr lang="es-ES" altLang="zh-CN" b="1"/>
                    </a:p>
                  </a:txBody>
                  <a:tcPr/>
                </a:tc>
                <a:tc gridSpan="2">
                  <a:txBody>
                    <a:bodyPr/>
                    <a:lstStyle/>
                    <a:p>
                      <a:pPr>
                        <a:buNone/>
                      </a:pPr>
                      <a:r>
                        <a:rPr lang="es-ES" altLang="zh-CN"/>
                        <a:t>Son dos municipios un poco aislados, excepto conducir con su propio coche, existe pocos medios de transporte público para llegar, mala conexión con Madrid capital.</a:t>
                      </a:r>
                      <a:endParaRPr lang="es-ES" altLang="zh-CN"/>
                    </a:p>
                  </a:txBody>
                  <a:tcPr/>
                </a:tc>
                <a:tc hMerge="1">
                  <a:tcPr/>
                </a:tc>
              </a:tr>
              <a:tr h="831215">
                <a:tc>
                  <a:txBody>
                    <a:bodyPr/>
                    <a:lstStyle/>
                    <a:p>
                      <a:pPr>
                        <a:buNone/>
                      </a:pPr>
                      <a:r>
                        <a:rPr lang="es-ES" altLang="zh-CN" b="1"/>
                        <a:t>OBJETIVO RELACIONADO</a:t>
                      </a:r>
                      <a:endParaRPr lang="es-ES" altLang="zh-CN" b="1"/>
                    </a:p>
                  </a:txBody>
                  <a:tcPr/>
                </a:tc>
                <a:tc gridSpan="2">
                  <a:txBody>
                    <a:bodyPr/>
                    <a:lstStyle/>
                    <a:p>
                      <a:pPr>
                        <a:buNone/>
                      </a:pPr>
                      <a:r>
                        <a:rPr lang="es-ES" altLang="zh-CN"/>
                        <a:t>Incrementa los medios de transporte público para poder llegar a Colmenar de Orejas y Villaconejos, de tal manera facilitanto a los turistas.</a:t>
                      </a:r>
                      <a:endParaRPr lang="es-ES" altLang="zh-CN"/>
                    </a:p>
                  </a:txBody>
                  <a:tcPr/>
                </a:tc>
                <a:tc hMerge="1">
                  <a:tcPr/>
                </a:tc>
              </a:tr>
              <a:tr h="444500">
                <a:tc gridSpan="2">
                  <a:txBody>
                    <a:bodyPr/>
                    <a:lstStyle/>
                    <a:p>
                      <a:pPr algn="ctr">
                        <a:buNone/>
                      </a:pPr>
                      <a:r>
                        <a:rPr lang="es-ES" altLang="zh-CN" b="1"/>
                        <a:t>CAUSA</a:t>
                      </a:r>
                      <a:endParaRPr lang="es-ES" altLang="zh-CN" b="1"/>
                    </a:p>
                  </a:txBody>
                  <a:tcPr/>
                </a:tc>
                <a:tc hMerge="1">
                  <a:tcPr/>
                </a:tc>
                <a:tc>
                  <a:txBody>
                    <a:bodyPr/>
                    <a:lstStyle/>
                    <a:p>
                      <a:pPr algn="ctr">
                        <a:buNone/>
                      </a:pPr>
                      <a:r>
                        <a:rPr lang="es-ES" altLang="zh-CN" b="1"/>
                        <a:t>EFECTO</a:t>
                      </a:r>
                      <a:endParaRPr lang="es-ES" altLang="zh-CN" b="1"/>
                    </a:p>
                  </a:txBody>
                  <a:tcPr/>
                </a:tc>
              </a:tr>
              <a:tr h="0">
                <a:tc gridSpan="2">
                  <a:txBody>
                    <a:bodyPr/>
                    <a:lstStyle/>
                    <a:p>
                      <a:pPr>
                        <a:buNone/>
                      </a:pPr>
                      <a:r>
                        <a:rPr lang="zh-CN" altLang="en-US"/>
                        <a:t>Escasos transportes públicos para poder llegar a ambos zonas, y encima tarda mucho tiempo ( 40 km aprox.)</a:t>
                      </a:r>
                      <a:endParaRPr lang="zh-CN" altLang="en-US"/>
                    </a:p>
                  </a:txBody>
                  <a:tcPr/>
                </a:tc>
                <a:tc hMerge="1">
                  <a:tcPr/>
                </a:tc>
                <a:tc>
                  <a:txBody>
                    <a:bodyPr/>
                    <a:lstStyle/>
                    <a:p>
                      <a:pPr>
                        <a:buNone/>
                      </a:pPr>
                      <a:r>
                        <a:rPr lang="zh-CN" altLang="en-US"/>
                        <a:t>Por ser zonas alejadas y tarda mucho tiempo en llegar, afecta al número de visitantes.</a:t>
                      </a:r>
                      <a:endParaRPr lang="zh-CN" altLang="en-US"/>
                    </a:p>
                  </a:txBody>
                  <a:tcPr/>
                </a:tc>
              </a:tr>
            </a:tbl>
          </a:graphicData>
        </a:graphic>
      </p:graphicFrame>
      <p:pic>
        <p:nvPicPr>
          <p:cNvPr id="2" name="图片 1"/>
          <p:cNvPicPr>
            <a:picLocks noChangeAspect="1"/>
          </p:cNvPicPr>
          <p:nvPr/>
        </p:nvPicPr>
        <p:blipFill>
          <a:blip r:embed="rId2"/>
          <a:srcRect t="-52" b="87822"/>
          <a:stretch>
            <a:fillRect/>
          </a:stretch>
        </p:blipFill>
        <p:spPr>
          <a:xfrm>
            <a:off x="398780" y="4687570"/>
            <a:ext cx="1842135" cy="1081405"/>
          </a:xfrm>
          <a:prstGeom prst="rect">
            <a:avLst/>
          </a:prstGeom>
        </p:spPr>
      </p:pic>
      <p:pic>
        <p:nvPicPr>
          <p:cNvPr id="4" name="图片 3"/>
          <p:cNvPicPr>
            <a:picLocks noChangeAspect="1"/>
          </p:cNvPicPr>
          <p:nvPr/>
        </p:nvPicPr>
        <p:blipFill>
          <a:blip r:embed="rId3"/>
          <a:srcRect l="18118" t="38506" r="36344" b="17615"/>
          <a:stretch>
            <a:fillRect/>
          </a:stretch>
        </p:blipFill>
        <p:spPr>
          <a:xfrm>
            <a:off x="2240915" y="4687570"/>
            <a:ext cx="1994535" cy="1081405"/>
          </a:xfrm>
          <a:prstGeom prst="rect">
            <a:avLst/>
          </a:prstGeom>
        </p:spPr>
      </p:pic>
      <p:pic>
        <p:nvPicPr>
          <p:cNvPr id="5" name="图片 4"/>
          <p:cNvPicPr>
            <a:picLocks noChangeAspect="1"/>
          </p:cNvPicPr>
          <p:nvPr/>
        </p:nvPicPr>
        <p:blipFill>
          <a:blip r:embed="rId4"/>
          <a:srcRect l="18539" t="24858" r="36157" b="29096"/>
          <a:stretch>
            <a:fillRect/>
          </a:stretch>
        </p:blipFill>
        <p:spPr>
          <a:xfrm>
            <a:off x="4235450" y="5274945"/>
            <a:ext cx="2202815" cy="1260475"/>
          </a:xfrm>
          <a:prstGeom prst="rect">
            <a:avLst/>
          </a:prstGeom>
        </p:spPr>
      </p:pic>
      <p:pic>
        <p:nvPicPr>
          <p:cNvPr id="6" name="图片 5"/>
          <p:cNvPicPr>
            <a:picLocks noChangeAspect="1"/>
          </p:cNvPicPr>
          <p:nvPr/>
        </p:nvPicPr>
        <p:blipFill>
          <a:blip r:embed="rId5"/>
          <a:srcRect l="18638" t="30202" r="36316" b="26323"/>
          <a:stretch>
            <a:fillRect/>
          </a:stretch>
        </p:blipFill>
        <p:spPr>
          <a:xfrm>
            <a:off x="6438265" y="5274945"/>
            <a:ext cx="2320925" cy="1260475"/>
          </a:xfrm>
          <a:prstGeom prst="rect">
            <a:avLst/>
          </a:prstGeom>
        </p:spPr>
      </p:pic>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3" name="文本框 57"/>
          <p:cNvSpPr>
            <a:spLocks noChangeArrowheads="1"/>
          </p:cNvSpPr>
          <p:nvPr/>
        </p:nvSpPr>
        <p:spPr bwMode="auto">
          <a:xfrm rot="1217564">
            <a:off x="9112250" y="4730750"/>
            <a:ext cx="30022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1">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MORE  THEN  TEMPLATE</a:t>
            </a:r>
            <a:endParaRPr lang="en-US" altLang="zh-CN" sz="1000" b="1">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endParaRPr lang="zh-CN" altLang="en-US"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a:p>
            <a:r>
              <a:rPr lang="en-US" altLang="zh-CN" sz="120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of the  narrative thought</a:t>
            </a:r>
            <a:endParaRPr lang="en-US" altLang="zh-CN" sz="160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 name="日期占位符 1"/>
          <p:cNvSpPr>
            <a:spLocks noGrp="1"/>
          </p:cNvSpPr>
          <p:nvPr>
            <p:ph type="dt" sz="half" idx="10"/>
          </p:nvPr>
        </p:nvSpPr>
        <p:spPr/>
        <p:txBody>
          <a:bodyPr/>
          <a:lstStyle/>
          <a:p>
            <a:fld id="{938F21B6-1322-4426-8E8E-E51563FFC807}" type="datetime1">
              <a:rPr lang="zh-CN" altLang="en-US"/>
            </a:fld>
            <a:endParaRPr lang="zh-CN" altLang="en-US" sz="1800">
              <a:solidFill>
                <a:schemeClr val="tx1"/>
              </a:solidFill>
            </a:endParaRPr>
          </a:p>
        </p:txBody>
      </p:sp>
      <p:graphicFrame>
        <p:nvGraphicFramePr>
          <p:cNvPr id="3" name="表格 2"/>
          <p:cNvGraphicFramePr/>
          <p:nvPr/>
        </p:nvGraphicFramePr>
        <p:xfrm>
          <a:off x="480695" y="847090"/>
          <a:ext cx="11230612" cy="5463540"/>
        </p:xfrm>
        <a:graphic>
          <a:graphicData uri="http://schemas.openxmlformats.org/drawingml/2006/table">
            <a:tbl>
              <a:tblPr firstRow="1" bandRow="1">
                <a:tableStyleId>{5C22544A-7EE6-4342-B048-85BDC9FD1C3A}</a:tableStyleId>
              </a:tblPr>
              <a:tblGrid>
                <a:gridCol w="4624705"/>
                <a:gridCol w="2201969"/>
                <a:gridCol w="2201969"/>
                <a:gridCol w="2201969"/>
              </a:tblGrid>
              <a:tr h="640080">
                <a:tc>
                  <a:txBody>
                    <a:bodyPr/>
                    <a:lstStyle/>
                    <a:p>
                      <a:pPr>
                        <a:buNone/>
                      </a:pPr>
                      <a:r>
                        <a:rPr lang="es-ES" altLang="zh-CN" dirty="0"/>
                        <a:t>PROBLEMA</a:t>
                      </a:r>
                      <a:endParaRPr lang="es-ES" altLang="zh-CN" dirty="0"/>
                    </a:p>
                    <a:p>
                      <a:pPr>
                        <a:buNone/>
                      </a:pPr>
                      <a:r>
                        <a:rPr lang="es-ES" altLang="zh-CN" dirty="0"/>
                        <a:t>Nº:3</a:t>
                      </a:r>
                      <a:endParaRPr lang="es-ES" altLang="zh-CN" dirty="0"/>
                    </a:p>
                  </a:txBody>
                  <a:tcPr>
                    <a:solidFill>
                      <a:schemeClr val="accent2"/>
                    </a:solidFill>
                  </a:tcPr>
                </a:tc>
                <a:tc gridSpan="3">
                  <a:txBody>
                    <a:bodyPr/>
                    <a:lstStyle/>
                    <a:p>
                      <a:pPr>
                        <a:buNone/>
                      </a:pPr>
                      <a:r>
                        <a:rPr lang="es-ES" altLang="zh-CN" sz="1800">
                          <a:sym typeface="+mn-ea"/>
                        </a:rPr>
                        <a:t>Escasos transportes públicos para llegar</a:t>
                      </a:r>
                      <a:endParaRPr lang="es-ES" altLang="zh-CN" sz="1800">
                        <a:sym typeface="+mn-ea"/>
                      </a:endParaRPr>
                    </a:p>
                    <a:p>
                      <a:pPr>
                        <a:buNone/>
                      </a:pPr>
                      <a:endParaRPr lang="zh-CN" altLang="en-US"/>
                    </a:p>
                  </a:txBody>
                  <a:tcPr>
                    <a:solidFill>
                      <a:schemeClr val="accent2"/>
                    </a:solidFill>
                  </a:tcPr>
                </a:tc>
                <a:tc hMerge="1">
                  <a:tcPr/>
                </a:tc>
                <a:tc hMerge="1">
                  <a:tcPr/>
                </a:tc>
              </a:tr>
              <a:tr h="619125">
                <a:tc>
                  <a:txBody>
                    <a:bodyPr/>
                    <a:lstStyle/>
                    <a:p>
                      <a:pPr>
                        <a:buNone/>
                      </a:pPr>
                      <a:r>
                        <a:rPr lang="es-ES" altLang="zh-CN" b="1"/>
                        <a:t>VALORACIÓN TOTAL (A+B+C)/3</a:t>
                      </a:r>
                      <a:endParaRPr lang="es-ES" altLang="zh-CN" b="1"/>
                    </a:p>
                  </a:txBody>
                  <a:tcPr>
                    <a:solidFill>
                      <a:schemeClr val="accent2">
                        <a:lumMod val="60000"/>
                        <a:lumOff val="40000"/>
                      </a:schemeClr>
                    </a:solidFill>
                  </a:tcPr>
                </a:tc>
                <a:tc>
                  <a:txBody>
                    <a:bodyPr/>
                    <a:lstStyle/>
                    <a:p>
                      <a:pPr>
                        <a:buNone/>
                      </a:pPr>
                      <a:r>
                        <a:rPr lang="es-ES" altLang="zh-CN" b="1"/>
                        <a:t>AMBIENTAL (A)</a:t>
                      </a:r>
                      <a:endParaRPr lang="es-ES" altLang="zh-CN" b="1"/>
                    </a:p>
                  </a:txBody>
                  <a:tcPr>
                    <a:solidFill>
                      <a:schemeClr val="accent2">
                        <a:lumMod val="60000"/>
                        <a:lumOff val="40000"/>
                      </a:schemeClr>
                    </a:solidFill>
                  </a:tcPr>
                </a:tc>
                <a:tc>
                  <a:txBody>
                    <a:bodyPr/>
                    <a:lstStyle/>
                    <a:p>
                      <a:pPr>
                        <a:buNone/>
                      </a:pPr>
                      <a:r>
                        <a:rPr lang="es-ES" altLang="zh-CN" b="1"/>
                        <a:t>ECONOMÍA(B)</a:t>
                      </a:r>
                      <a:endParaRPr lang="es-ES" altLang="zh-CN" b="1"/>
                    </a:p>
                  </a:txBody>
                  <a:tcPr>
                    <a:solidFill>
                      <a:schemeClr val="accent2">
                        <a:lumMod val="60000"/>
                        <a:lumOff val="40000"/>
                      </a:schemeClr>
                    </a:solidFill>
                  </a:tcPr>
                </a:tc>
                <a:tc>
                  <a:txBody>
                    <a:bodyPr/>
                    <a:lstStyle/>
                    <a:p>
                      <a:pPr>
                        <a:buNone/>
                      </a:pPr>
                      <a:r>
                        <a:rPr lang="es-ES" altLang="zh-CN" b="1"/>
                        <a:t>SOCIAL(C)</a:t>
                      </a:r>
                      <a:endParaRPr lang="es-ES" altLang="zh-CN" b="1"/>
                    </a:p>
                  </a:txBody>
                  <a:tcPr>
                    <a:solidFill>
                      <a:schemeClr val="accent2">
                        <a:lumMod val="60000"/>
                        <a:lumOff val="40000"/>
                      </a:schemeClr>
                    </a:solidFill>
                  </a:tcPr>
                </a:tc>
              </a:tr>
              <a:tr h="389255">
                <a:tc>
                  <a:txBody>
                    <a:bodyPr/>
                    <a:lstStyle/>
                    <a:p>
                      <a:pPr algn="ctr">
                        <a:buNone/>
                      </a:pPr>
                      <a:r>
                        <a:rPr lang="es-ES" altLang="zh-CN"/>
                        <a:t>7.66</a:t>
                      </a:r>
                      <a:endParaRPr lang="es-ES" altLang="zh-CN"/>
                    </a:p>
                  </a:txBody>
                  <a:tcPr>
                    <a:solidFill>
                      <a:schemeClr val="accent2">
                        <a:lumMod val="40000"/>
                        <a:lumOff val="60000"/>
                      </a:schemeClr>
                    </a:solidFill>
                  </a:tcPr>
                </a:tc>
                <a:tc>
                  <a:txBody>
                    <a:bodyPr/>
                    <a:lstStyle/>
                    <a:p>
                      <a:pPr algn="ctr">
                        <a:buNone/>
                      </a:pPr>
                      <a:r>
                        <a:rPr lang="es-ES" altLang="zh-CN"/>
                        <a:t>8</a:t>
                      </a:r>
                      <a:endParaRPr lang="es-ES" altLang="zh-CN"/>
                    </a:p>
                  </a:txBody>
                  <a:tcPr>
                    <a:solidFill>
                      <a:schemeClr val="accent2">
                        <a:lumMod val="40000"/>
                        <a:lumOff val="60000"/>
                      </a:schemeClr>
                    </a:solidFill>
                  </a:tcPr>
                </a:tc>
                <a:tc>
                  <a:txBody>
                    <a:bodyPr/>
                    <a:lstStyle/>
                    <a:p>
                      <a:pPr algn="ctr">
                        <a:buNone/>
                      </a:pPr>
                      <a:r>
                        <a:rPr lang="es-ES" altLang="zh-CN"/>
                        <a:t>8</a:t>
                      </a:r>
                      <a:endParaRPr lang="es-ES" altLang="zh-CN"/>
                    </a:p>
                  </a:txBody>
                  <a:tcPr>
                    <a:solidFill>
                      <a:schemeClr val="accent2">
                        <a:lumMod val="40000"/>
                        <a:lumOff val="60000"/>
                      </a:schemeClr>
                    </a:solidFill>
                  </a:tcPr>
                </a:tc>
                <a:tc>
                  <a:txBody>
                    <a:bodyPr/>
                    <a:lstStyle/>
                    <a:p>
                      <a:pPr algn="ctr">
                        <a:buNone/>
                      </a:pPr>
                      <a:r>
                        <a:rPr lang="es-ES" altLang="zh-CN"/>
                        <a:t>7</a:t>
                      </a:r>
                      <a:endParaRPr lang="es-ES" altLang="zh-CN"/>
                    </a:p>
                  </a:txBody>
                  <a:tcPr>
                    <a:solidFill>
                      <a:schemeClr val="accent2">
                        <a:lumMod val="40000"/>
                        <a:lumOff val="60000"/>
                      </a:schemeClr>
                    </a:solidFill>
                  </a:tcPr>
                </a:tc>
              </a:tr>
              <a:tr h="619125">
                <a:tc>
                  <a:txBody>
                    <a:bodyPr/>
                    <a:lstStyle/>
                    <a:p>
                      <a:pPr>
                        <a:buNone/>
                      </a:pPr>
                      <a:r>
                        <a:rPr lang="es-ES" altLang="zh-CN" b="1"/>
                        <a:t>EVOLUCIÓN ESPERADA</a:t>
                      </a:r>
                      <a:endParaRPr lang="es-ES" altLang="zh-CN" b="1"/>
                    </a:p>
                  </a:txBody>
                  <a:tcPr>
                    <a:solidFill>
                      <a:schemeClr val="accent2">
                        <a:lumMod val="60000"/>
                        <a:lumOff val="40000"/>
                      </a:schemeClr>
                    </a:solidFill>
                  </a:tcPr>
                </a:tc>
                <a:tc gridSpan="3">
                  <a:txBody>
                    <a:bodyPr/>
                    <a:lstStyle/>
                    <a:p>
                      <a:pPr>
                        <a:buNone/>
                      </a:pPr>
                      <a:r>
                        <a:rPr lang="zh-CN" altLang="en-US" dirty="0">
                          <a:solidFill>
                            <a:srgbClr val="7030A0"/>
                          </a:solidFill>
                        </a:rPr>
                        <a:t>Mejora las condiciones de carreteras y el servicio de transporte público.</a:t>
                      </a:r>
                      <a:endParaRPr lang="zh-CN" altLang="en-US" dirty="0">
                        <a:solidFill>
                          <a:srgbClr val="7030A0"/>
                        </a:solidFill>
                      </a:endParaRPr>
                    </a:p>
                  </a:txBody>
                  <a:tcPr>
                    <a:solidFill>
                      <a:schemeClr val="accent2">
                        <a:lumMod val="60000"/>
                        <a:lumOff val="40000"/>
                      </a:schemeClr>
                    </a:solidFill>
                  </a:tcPr>
                </a:tc>
                <a:tc hMerge="1">
                  <a:tcPr/>
                </a:tc>
                <a:tc hMerge="1">
                  <a:tcPr/>
                </a:tc>
              </a:tr>
              <a:tr h="431800">
                <a:tc>
                  <a:txBody>
                    <a:bodyPr/>
                    <a:lstStyle/>
                    <a:p>
                      <a:pPr>
                        <a:buNone/>
                      </a:pPr>
                      <a:r>
                        <a:rPr lang="es-ES" altLang="zh-CN" b="1"/>
                        <a:t>URGENCIA DE ACTUACIÓN</a:t>
                      </a:r>
                      <a:endParaRPr lang="es-ES" altLang="zh-CN" b="1"/>
                    </a:p>
                  </a:txBody>
                  <a:tcPr>
                    <a:solidFill>
                      <a:schemeClr val="accent2">
                        <a:lumMod val="40000"/>
                        <a:lumOff val="60000"/>
                      </a:schemeClr>
                    </a:solidFill>
                  </a:tcPr>
                </a:tc>
                <a:tc gridSpan="3">
                  <a:txBody>
                    <a:bodyPr/>
                    <a:lstStyle/>
                    <a:p>
                      <a:pPr>
                        <a:buNone/>
                      </a:pPr>
                      <a:r>
                        <a:rPr lang="es-ES" altLang="zh-CN"/>
                        <a:t>Alta</a:t>
                      </a:r>
                      <a:endParaRPr lang="es-ES" altLang="zh-CN"/>
                    </a:p>
                  </a:txBody>
                  <a:tcPr>
                    <a:solidFill>
                      <a:schemeClr val="accent2">
                        <a:lumMod val="40000"/>
                        <a:lumOff val="60000"/>
                      </a:schemeClr>
                    </a:solidFill>
                  </a:tcPr>
                </a:tc>
                <a:tc hMerge="1">
                  <a:tcPr/>
                </a:tc>
                <a:tc hMerge="1">
                  <a:tcPr/>
                </a:tc>
              </a:tr>
              <a:tr h="619125">
                <a:tc>
                  <a:txBody>
                    <a:bodyPr/>
                    <a:lstStyle/>
                    <a:p>
                      <a:pPr>
                        <a:buNone/>
                      </a:pPr>
                      <a:r>
                        <a:rPr lang="es-ES" altLang="zh-CN" b="1"/>
                        <a:t>AGENTES Y ORGANISMOS IMPLICADOS</a:t>
                      </a:r>
                      <a:endParaRPr lang="es-ES" altLang="zh-CN" b="1"/>
                    </a:p>
                  </a:txBody>
                  <a:tcPr>
                    <a:solidFill>
                      <a:schemeClr val="accent2">
                        <a:lumMod val="60000"/>
                        <a:lumOff val="40000"/>
                      </a:schemeClr>
                    </a:solidFill>
                  </a:tcPr>
                </a:tc>
                <a:tc gridSpan="3">
                  <a:txBody>
                    <a:bodyPr/>
                    <a:lstStyle/>
                    <a:p>
                      <a:pPr>
                        <a:buNone/>
                      </a:pPr>
                      <a:r>
                        <a:rPr lang="zh-CN" altLang="en-US"/>
                        <a:t>Ayudamiento</a:t>
                      </a:r>
                      <a:endParaRPr lang="zh-CN" altLang="en-US"/>
                    </a:p>
                    <a:p>
                      <a:pPr>
                        <a:buNone/>
                      </a:pPr>
                      <a:r>
                        <a:rPr lang="zh-CN" altLang="en-US"/>
                        <a:t>Entidades privados</a:t>
                      </a:r>
                      <a:endParaRPr lang="zh-CN" altLang="en-US"/>
                    </a:p>
                    <a:p>
                      <a:pPr>
                        <a:buNone/>
                      </a:pPr>
                      <a:r>
                        <a:rPr lang="zh-CN" altLang="en-US"/>
                        <a:t>Consorcio de transportes</a:t>
                      </a:r>
                      <a:endParaRPr lang="zh-CN" altLang="en-US"/>
                    </a:p>
                  </a:txBody>
                  <a:tcPr>
                    <a:solidFill>
                      <a:schemeClr val="accent2">
                        <a:lumMod val="60000"/>
                        <a:lumOff val="40000"/>
                      </a:schemeClr>
                    </a:solidFill>
                  </a:tcPr>
                </a:tc>
                <a:tc hMerge="1">
                  <a:tcPr/>
                </a:tc>
                <a:tc hMerge="1">
                  <a:tcPr/>
                </a:tc>
              </a:tr>
              <a:tr h="619125">
                <a:tc>
                  <a:txBody>
                    <a:bodyPr/>
                    <a:lstStyle/>
                    <a:p>
                      <a:pPr>
                        <a:buNone/>
                      </a:pPr>
                      <a:r>
                        <a:rPr lang="es-ES" altLang="zh-CN" b="1"/>
                        <a:t>INDICADORES</a:t>
                      </a:r>
                      <a:endParaRPr lang="es-ES" altLang="zh-CN" b="1"/>
                    </a:p>
                  </a:txBody>
                  <a:tcPr>
                    <a:solidFill>
                      <a:schemeClr val="accent2">
                        <a:lumMod val="40000"/>
                        <a:lumOff val="60000"/>
                      </a:schemeClr>
                    </a:solidFill>
                  </a:tcPr>
                </a:tc>
                <a:tc gridSpan="3">
                  <a:txBody>
                    <a:bodyPr/>
                    <a:lstStyle/>
                    <a:p>
                      <a:pPr>
                        <a:buNone/>
                      </a:pPr>
                      <a:r>
                        <a:rPr lang="zh-CN" altLang="en-US" dirty="0"/>
                        <a:t>El incremento de visitates</a:t>
                      </a:r>
                      <a:endParaRPr lang="zh-CN" altLang="en-US" dirty="0"/>
                    </a:p>
                    <a:p>
                      <a:pPr>
                        <a:buNone/>
                      </a:pPr>
                      <a:r>
                        <a:rPr lang="zh-CN" altLang="en-US" dirty="0"/>
                        <a:t>Numero de transportes públicos</a:t>
                      </a:r>
                      <a:endParaRPr lang="zh-CN" altLang="en-US" dirty="0"/>
                    </a:p>
                    <a:p>
                      <a:pPr>
                        <a:buNone/>
                      </a:pPr>
                      <a:r>
                        <a:rPr lang="zh-CN" altLang="en-US" dirty="0"/>
                        <a:t>Paradas realizados dentro de ambos municipios</a:t>
                      </a:r>
                      <a:endParaRPr lang="zh-CN" altLang="en-US" dirty="0"/>
                    </a:p>
                    <a:p>
                      <a:pPr>
                        <a:buNone/>
                      </a:pPr>
                      <a:r>
                        <a:rPr lang="zh-CN" altLang="en-US" dirty="0"/>
                        <a:t>Número de servicios diarios</a:t>
                      </a:r>
                      <a:endParaRPr lang="zh-CN" altLang="en-US" dirty="0"/>
                    </a:p>
                  </a:txBody>
                  <a:tcPr>
                    <a:solidFill>
                      <a:schemeClr val="accent2">
                        <a:lumMod val="40000"/>
                        <a:lumOff val="60000"/>
                      </a:schemeClr>
                    </a:solidFill>
                  </a:tcPr>
                </a:tc>
                <a:tc hMerge="1">
                  <a:tcPr/>
                </a:tc>
                <a:tc hMerge="1">
                  <a:tcPr/>
                </a:tc>
              </a:tr>
              <a:tr h="619125">
                <a:tc>
                  <a:txBody>
                    <a:bodyPr/>
                    <a:lstStyle/>
                    <a:p>
                      <a:pPr>
                        <a:buNone/>
                      </a:pPr>
                      <a:r>
                        <a:rPr lang="es-ES" altLang="zh-CN" b="1"/>
                        <a:t>FICHA DE ACTUACIÓN</a:t>
                      </a:r>
                      <a:endParaRPr lang="es-ES" altLang="zh-CN" b="1"/>
                    </a:p>
                  </a:txBody>
                  <a:tcPr>
                    <a:solidFill>
                      <a:schemeClr val="accent2">
                        <a:lumMod val="60000"/>
                        <a:lumOff val="40000"/>
                      </a:schemeClr>
                    </a:solidFill>
                  </a:tcPr>
                </a:tc>
                <a:tc gridSpan="3">
                  <a:txBody>
                    <a:bodyPr/>
                    <a:lstStyle/>
                    <a:p>
                      <a:pPr>
                        <a:buNone/>
                      </a:pPr>
                      <a:r>
                        <a:rPr lang="zh-CN" altLang="en-US"/>
                        <a:t>- Cooperar con el consorcio de transporte de Madrid</a:t>
                      </a:r>
                      <a:endParaRPr lang="zh-CN" altLang="en-US"/>
                    </a:p>
                    <a:p>
                      <a:pPr>
                        <a:buNone/>
                      </a:pPr>
                      <a:r>
                        <a:rPr lang="zh-CN" altLang="en-US"/>
                        <a:t>- Incentivar la inversión privada para construir carreteras.</a:t>
                      </a:r>
                      <a:endParaRPr lang="zh-CN" altLang="en-US"/>
                    </a:p>
                  </a:txBody>
                  <a:tcPr>
                    <a:solidFill>
                      <a:schemeClr val="accent2">
                        <a:lumMod val="60000"/>
                        <a:lumOff val="40000"/>
                      </a:schemeClr>
                    </a:solidFill>
                  </a:tcPr>
                </a:tc>
                <a:tc hMerge="1">
                  <a:tcPr/>
                </a:tc>
                <a:tc hMerge="1">
                  <a:tcPr/>
                </a:tc>
              </a:tr>
            </a:tbl>
          </a:graphicData>
        </a:graphic>
      </p:graphicFrame>
      <p:sp>
        <p:nvSpPr>
          <p:cNvPr id="4" name="文本框 32"/>
          <p:cNvSpPr>
            <a:spLocks noChangeArrowheads="1"/>
          </p:cNvSpPr>
          <p:nvPr>
            <p:custDataLst>
              <p:tags r:id="rId1"/>
            </p:custDataLst>
          </p:nvPr>
        </p:nvSpPr>
        <p:spPr bwMode="auto">
          <a:xfrm>
            <a:off x="4163060" y="263525"/>
            <a:ext cx="3865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a:solidFill>
                  <a:schemeClr val="bg1"/>
                </a:solidFill>
                <a:latin typeface="+mj-lt"/>
                <a:cs typeface="Calibri" panose="020F0502020204030204" charset="0"/>
                <a:sym typeface="Calibri" panose="020F0502020204030204" charset="0"/>
              </a:rPr>
              <a:t>  </a:t>
            </a:r>
            <a:r>
              <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rPr>
              <a:t>FICHAS PROBLEMA</a:t>
            </a:r>
            <a:endParaRPr lang="es-ES" altLang="en-US" sz="2800" b="1" dirty="0">
              <a:ln w="22225">
                <a:solidFill>
                  <a:schemeClr val="accent2"/>
                </a:solidFill>
                <a:prstDash val="solid"/>
              </a:ln>
              <a:solidFill>
                <a:schemeClr val="accent2">
                  <a:lumMod val="40000"/>
                  <a:lumOff val="60000"/>
                </a:schemeClr>
              </a:solidFill>
              <a:effectLst/>
              <a:latin typeface="+mj-lt"/>
              <a:sym typeface="方正姚体" panose="02010601030101010101" pitchFamily="2" charset="-122"/>
            </a:endParaRPr>
          </a:p>
        </p:txBody>
      </p:sp>
    </p:spTree>
    <p:custDataLst>
      <p:tags r:id="rId2"/>
    </p:custDataLst>
  </p:cSld>
  <p:clrMapOvr>
    <a:masterClrMapping/>
  </p:clrMapOvr>
</p:sld>
</file>

<file path=ppt/tags/tag1.xml><?xml version="1.0" encoding="utf-8"?>
<p:tagLst xmlns:p="http://schemas.openxmlformats.org/presentationml/2006/main">
  <p:tag name="KSO_WM_TAG_VERSION" val="1.0"/>
  <p:tag name="KSO_WM_TEMPLATE_CATEGORY" val="basetag"/>
  <p:tag name="KSO_WM_TEMPLATE_INDEX" val="20161323"/>
</p:tagLst>
</file>

<file path=ppt/tags/tag10.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3"/>
  <p:tag name="KSO_WM_UNIT_ID" val="diagram160327_6*l_i*1_3"/>
  <p:tag name="KSO_WM_UNIT_CLEAR" val="1"/>
  <p:tag name="KSO_WM_UNIT_LAYERLEVEL" val="1_1"/>
  <p:tag name="KSO_WM_BEAUTIFY_FLAG" val="#wm#"/>
  <p:tag name="KSO_WM_DIAGRAM_GROUP_CODE" val="l1-1"/>
  <p:tag name="KSO_WM_UNIT_TEXT_FILL_FORE_SCHEMECOLOR_INDEX" val="5"/>
  <p:tag name="KSO_WM_UNIT_TEXT_FILL_TYPE" val="1"/>
  <p:tag name="KSO_WM_UNIT_USESOURCEFORMAT_APPLY" val="0"/>
</p:tagLst>
</file>

<file path=ppt/tags/tag11.xml><?xml version="1.0" encoding="utf-8"?>
<p:tagLst xmlns:p="http://schemas.openxmlformats.org/presentationml/2006/main">
  <p:tag name="KSO_WM_TAG_VERSION" val="1.0"/>
  <p:tag name="KSO_WM_BEAUTIFY_FLAG" val="#wm#"/>
  <p:tag name="KSO_WM_UNIT_TYPE" val="i"/>
  <p:tag name="KSO_WM_UNIT_ID" val="diagram160327_6*i*10"/>
  <p:tag name="KSO_WM_TEMPLATE_CATEGORY" val="diagram"/>
  <p:tag name="KSO_WM_TEMPLATE_INDEX" val="160327"/>
  <p:tag name="KSO_WM_UNIT_INDEX" val="10"/>
</p:tagLst>
</file>

<file path=ppt/tags/tag12.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4"/>
  <p:tag name="KSO_WM_UNIT_ID" val="diagram160327_6*l_i*1_4"/>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13.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5"/>
  <p:tag name="KSO_WM_UNIT_ID" val="diagram160327_6*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5"/>
  <p:tag name="KSO_WM_UNIT_TEXT_FILL_TYPE" val="1"/>
  <p:tag name="KSO_WM_UNIT_USESOURCEFORMAT_APPLY" val="0"/>
</p:tagLst>
</file>

<file path=ppt/tags/tag14.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2_1"/>
  <p:tag name="KSO_WM_UNIT_ID" val="diagram160327_6*l_h_f*1_2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6"/>
  <p:tag name="KSO_WM_UNIT_TEXT_FILL_TYPE" val="1"/>
  <p:tag name="KSO_WM_UNIT_USESOURCEFORMAT_APPLY" val="0"/>
</p:tagLst>
</file>

<file path=ppt/tags/tag15.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6"/>
  <p:tag name="KSO_WM_UNIT_ID" val="diagram160327_6*l_i*1_6"/>
  <p:tag name="KSO_WM_UNIT_CLEAR" val="1"/>
  <p:tag name="KSO_WM_UNIT_LAYERLEVEL" val="1_1"/>
  <p:tag name="KSO_WM_BEAUTIFY_FLAG" val="#wm#"/>
  <p:tag name="KSO_WM_DIAGRAM_GROUP_CODE" val="l1-1"/>
  <p:tag name="KSO_WM_UNIT_TEXT_FILL_FORE_SCHEMECOLOR_INDEX" val="6"/>
  <p:tag name="KSO_WM_UNIT_TEXT_FILL_TYPE" val="1"/>
  <p:tag name="KSO_WM_UNIT_USESOURCEFORMAT_APPLY" val="0"/>
</p:tagLst>
</file>

<file path=ppt/tags/tag16.xml><?xml version="1.0" encoding="utf-8"?>
<p:tagLst xmlns:p="http://schemas.openxmlformats.org/presentationml/2006/main">
  <p:tag name="KSO_WM_TAG_VERSION" val="1.0"/>
  <p:tag name="KSO_WM_BEAUTIFY_FLAG" val="#wm#"/>
  <p:tag name="KSO_WM_UNIT_TYPE" val="i"/>
  <p:tag name="KSO_WM_UNIT_ID" val="diagram160327_6*i*19"/>
  <p:tag name="KSO_WM_TEMPLATE_CATEGORY" val="diagram"/>
  <p:tag name="KSO_WM_TEMPLATE_INDEX" val="160327"/>
  <p:tag name="KSO_WM_UNIT_INDEX" val="19"/>
</p:tagLst>
</file>

<file path=ppt/tags/tag17.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7"/>
  <p:tag name="KSO_WM_UNIT_ID" val="diagram160327_6*l_i*1_7"/>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18.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8"/>
  <p:tag name="KSO_WM_UNIT_ID" val="diagram160327_6*l_i*1_8"/>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19.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3_1"/>
  <p:tag name="KSO_WM_UNIT_ID" val="diagram160327_6*l_h_f*1_3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5"/>
  <p:tag name="KSO_WM_UNIT_TEXT_FILL_TYPE" val="1"/>
  <p:tag name="KSO_WM_UNIT_USESOURCEFORMAT_APPLY" val="0"/>
</p:tagLst>
</file>

<file path=ppt/tags/tag2.xml><?xml version="1.0" encoding="utf-8"?>
<p:tagLst xmlns:p="http://schemas.openxmlformats.org/presentationml/2006/main">
  <p:tag name="KSO_WM_TAG_VERSION" val="1.0"/>
  <p:tag name="KSO_WM_TEMPLATE_CATEGORY" val="basetag"/>
  <p:tag name="KSO_WM_TEMPLATE_INDEX" val="20161323"/>
</p:tagLst>
</file>

<file path=ppt/tags/tag20.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9"/>
  <p:tag name="KSO_WM_UNIT_ID" val="diagram160327_6*l_i*1_9"/>
  <p:tag name="KSO_WM_UNIT_CLEAR" val="1"/>
  <p:tag name="KSO_WM_UNIT_LAYERLEVEL" val="1_1"/>
  <p:tag name="KSO_WM_BEAUTIFY_FLAG" val="#wm#"/>
  <p:tag name="KSO_WM_DIAGRAM_GROUP_CODE" val="l1-1"/>
  <p:tag name="KSO_WM_UNIT_TEXT_FILL_FORE_SCHEMECOLOR_INDEX" val="5"/>
  <p:tag name="KSO_WM_UNIT_TEXT_FILL_TYPE" val="1"/>
  <p:tag name="KSO_WM_UNIT_USESOURCEFORMAT_APPLY" val="0"/>
</p:tagLst>
</file>

<file path=ppt/tags/tag21.xml><?xml version="1.0" encoding="utf-8"?>
<p:tagLst xmlns:p="http://schemas.openxmlformats.org/presentationml/2006/main">
  <p:tag name="KSO_WM_TAG_VERSION" val="1.0"/>
  <p:tag name="KSO_WM_BEAUTIFY_FLAG" val="#wm#"/>
  <p:tag name="KSO_WM_UNIT_TYPE" val="i"/>
  <p:tag name="KSO_WM_UNIT_ID" val="diagram160327_6*i*28"/>
  <p:tag name="KSO_WM_TEMPLATE_CATEGORY" val="diagram"/>
  <p:tag name="KSO_WM_TEMPLATE_INDEX" val="160327"/>
  <p:tag name="KSO_WM_UNIT_INDEX" val="28"/>
</p:tagLst>
</file>

<file path=ppt/tags/tag22.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0"/>
  <p:tag name="KSO_WM_UNIT_ID" val="diagram160327_6*l_i*1_10"/>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23.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1"/>
  <p:tag name="KSO_WM_UNIT_ID" val="diagram160327_6*l_i*1_11"/>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5"/>
  <p:tag name="KSO_WM_UNIT_TEXT_FILL_TYPE" val="1"/>
  <p:tag name="KSO_WM_UNIT_USESOURCEFORMAT_APPLY" val="0"/>
</p:tagLst>
</file>

<file path=ppt/tags/tag24.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4_1"/>
  <p:tag name="KSO_WM_UNIT_ID" val="diagram160327_6*l_h_f*1_4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6"/>
  <p:tag name="KSO_WM_UNIT_TEXT_FILL_TYPE" val="1"/>
  <p:tag name="KSO_WM_UNIT_USESOURCEFORMAT_APPLY" val="0"/>
</p:tagLst>
</file>

<file path=ppt/tags/tag25.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2"/>
  <p:tag name="KSO_WM_UNIT_ID" val="diagram160327_6*l_i*1_12"/>
  <p:tag name="KSO_WM_UNIT_CLEAR" val="1"/>
  <p:tag name="KSO_WM_UNIT_LAYERLEVEL" val="1_1"/>
  <p:tag name="KSO_WM_BEAUTIFY_FLAG" val="#wm#"/>
  <p:tag name="KSO_WM_DIAGRAM_GROUP_CODE" val="l1-1"/>
  <p:tag name="KSO_WM_UNIT_TEXT_FILL_FORE_SCHEMECOLOR_INDEX" val="6"/>
  <p:tag name="KSO_WM_UNIT_TEXT_FILL_TYPE" val="1"/>
  <p:tag name="KSO_WM_UNIT_USESOURCEFORMAT_APPLY" val="0"/>
</p:tagLst>
</file>

<file path=ppt/tags/tag26.xml><?xml version="1.0" encoding="utf-8"?>
<p:tagLst xmlns:p="http://schemas.openxmlformats.org/presentationml/2006/main">
  <p:tag name="KSO_WM_TAG_VERSION" val="1.0"/>
  <p:tag name="KSO_WM_BEAUTIFY_FLAG" val="#wm#"/>
  <p:tag name="KSO_WM_UNIT_TYPE" val="i"/>
  <p:tag name="KSO_WM_UNIT_ID" val="diagram160327_6*i*37"/>
  <p:tag name="KSO_WM_TEMPLATE_CATEGORY" val="diagram"/>
  <p:tag name="KSO_WM_TEMPLATE_INDEX" val="160327"/>
  <p:tag name="KSO_WM_UNIT_INDEX" val="37"/>
</p:tagLst>
</file>

<file path=ppt/tags/tag27.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3"/>
  <p:tag name="KSO_WM_UNIT_ID" val="diagram160327_6*l_i*1_13"/>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28.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4"/>
  <p:tag name="KSO_WM_UNIT_ID" val="diagram160327_6*l_i*1_1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29.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5_1"/>
  <p:tag name="KSO_WM_UNIT_ID" val="diagram160327_6*l_h_f*1_5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5"/>
  <p:tag name="KSO_WM_UNIT_TEXT_FILL_TYPE" val="1"/>
  <p:tag name="KSO_WM_UNIT_USESOURCEFORMAT_APPLY" val="0"/>
</p:tagLst>
</file>

<file path=ppt/tags/tag3.xml><?xml version="1.0" encoding="utf-8"?>
<p:tagLst xmlns:p="http://schemas.openxmlformats.org/presentationml/2006/main">
  <p:tag name="KSO_WM_TEMPLATE_CATEGORY" val="basetag"/>
  <p:tag name="KSO_WM_TEMPLATE_INDEX" val="20161323"/>
  <p:tag name="KSO_WM_TAG_VERSION" val="1.0"/>
  <p:tag name="KSO_WM_TEMPLATE_THUMBS_INDEX" val="1、2、3、4、5、7、8、11、12、13、15、17、19、21"/>
  <p:tag name="KSO_WM_BEAUTIFY_FLAG" val="#wm#"/>
</p:tagLst>
</file>

<file path=ppt/tags/tag30.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5"/>
  <p:tag name="KSO_WM_UNIT_ID" val="diagram160327_6*l_i*1_15"/>
  <p:tag name="KSO_WM_UNIT_CLEAR" val="1"/>
  <p:tag name="KSO_WM_UNIT_LAYERLEVEL" val="1_1"/>
  <p:tag name="KSO_WM_BEAUTIFY_FLAG" val="#wm#"/>
  <p:tag name="KSO_WM_DIAGRAM_GROUP_CODE" val="l1-1"/>
  <p:tag name="KSO_WM_UNIT_TEXT_FILL_FORE_SCHEMECOLOR_INDEX" val="5"/>
  <p:tag name="KSO_WM_UNIT_TEXT_FILL_TYPE" val="1"/>
  <p:tag name="KSO_WM_UNIT_USESOURCEFORMAT_APPLY" val="0"/>
</p:tagLst>
</file>

<file path=ppt/tags/tag31.xml><?xml version="1.0" encoding="utf-8"?>
<p:tagLst xmlns:p="http://schemas.openxmlformats.org/presentationml/2006/main">
  <p:tag name="KSO_WM_TAG_VERSION" val="1.0"/>
  <p:tag name="KSO_WM_BEAUTIFY_FLAG" val="#wm#"/>
  <p:tag name="KSO_WM_UNIT_TYPE" val="i"/>
  <p:tag name="KSO_WM_UNIT_ID" val="diagram160327_6*i*1"/>
  <p:tag name="KSO_WM_TEMPLATE_CATEGORY" val="diagram"/>
  <p:tag name="KSO_WM_TEMPLATE_INDEX" val="160327"/>
  <p:tag name="KSO_WM_UNIT_INDEX" val="1"/>
</p:tagLst>
</file>

<file path=ppt/tags/tag32.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
  <p:tag name="KSO_WM_UNIT_ID" val="diagram160327_6*l_i*1_1"/>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33.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2"/>
  <p:tag name="KSO_WM_UNIT_ID" val="diagram160327_6*l_i*1_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34.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1_1"/>
  <p:tag name="KSO_WM_UNIT_ID" val="diagram160327_6*l_h_f*1_1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5"/>
  <p:tag name="KSO_WM_UNIT_TEXT_FILL_TYPE" val="1"/>
  <p:tag name="KSO_WM_UNIT_USESOURCEFORMAT_APPLY" val="0"/>
</p:tagLst>
</file>

<file path=ppt/tags/tag35.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3"/>
  <p:tag name="KSO_WM_UNIT_ID" val="diagram160327_6*l_i*1_3"/>
  <p:tag name="KSO_WM_UNIT_CLEAR" val="1"/>
  <p:tag name="KSO_WM_UNIT_LAYERLEVEL" val="1_1"/>
  <p:tag name="KSO_WM_BEAUTIFY_FLAG" val="#wm#"/>
  <p:tag name="KSO_WM_DIAGRAM_GROUP_CODE" val="l1-1"/>
  <p:tag name="KSO_WM_UNIT_TEXT_FILL_FORE_SCHEMECOLOR_INDEX" val="5"/>
  <p:tag name="KSO_WM_UNIT_TEXT_FILL_TYPE" val="1"/>
  <p:tag name="KSO_WM_UNIT_USESOURCEFORMAT_APPLY" val="0"/>
</p:tagLst>
</file>

<file path=ppt/tags/tag36.xml><?xml version="1.0" encoding="utf-8"?>
<p:tagLst xmlns:p="http://schemas.openxmlformats.org/presentationml/2006/main">
  <p:tag name="KSO_WM_TAG_VERSION" val="1.0"/>
  <p:tag name="KSO_WM_BEAUTIFY_FLAG" val="#wm#"/>
  <p:tag name="KSO_WM_UNIT_TYPE" val="i"/>
  <p:tag name="KSO_WM_UNIT_ID" val="diagram160327_6*i*10"/>
  <p:tag name="KSO_WM_TEMPLATE_CATEGORY" val="diagram"/>
  <p:tag name="KSO_WM_TEMPLATE_INDEX" val="160327"/>
  <p:tag name="KSO_WM_UNIT_INDEX" val="10"/>
</p:tagLst>
</file>

<file path=ppt/tags/tag37.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4"/>
  <p:tag name="KSO_WM_UNIT_ID" val="diagram160327_6*l_i*1_4"/>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38.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5"/>
  <p:tag name="KSO_WM_UNIT_ID" val="diagram160327_6*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5"/>
  <p:tag name="KSO_WM_UNIT_TEXT_FILL_TYPE" val="1"/>
  <p:tag name="KSO_WM_UNIT_USESOURCEFORMAT_APPLY" val="0"/>
</p:tagLst>
</file>

<file path=ppt/tags/tag39.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2_1"/>
  <p:tag name="KSO_WM_UNIT_ID" val="diagram160327_6*l_h_f*1_2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6"/>
  <p:tag name="KSO_WM_UNIT_TEXT_FILL_TYPE" val="1"/>
  <p:tag name="KSO_WM_UNIT_USESOURCEFORMAT_APPLY" val="0"/>
</p:tagLst>
</file>

<file path=ppt/tags/tag4.xml><?xml version="1.0" encoding="utf-8"?>
<p:tagLst xmlns:p="http://schemas.openxmlformats.org/presentationml/2006/main">
  <p:tag name="KSO_WM_TEMPLATE_CATEGORY" val="basetag"/>
  <p:tag name="KSO_WM_TEMPLATE_INDEX" val="20161323"/>
  <p:tag name="KSO_WM_TAG_VERSION" val="1.0"/>
  <p:tag name="KSO_WM_SLIDE_ID" val="basetag20161323_1"/>
  <p:tag name="KSO_WM_SLIDE_INDEX" val="1"/>
  <p:tag name="KSO_WM_SLIDE_ITEM_CNT" val="0"/>
  <p:tag name="KSO_WM_SLIDE_TYPE" val="title"/>
  <p:tag name="KSO_WM_TEMPLATE_THUMBS_INDEX" val="1、2、3、4、5、7、8、11、12、13、15、17、19、21"/>
  <p:tag name="KSO_WM_BEAUTIFY_FLAG" val="#wm#"/>
</p:tagLst>
</file>

<file path=ppt/tags/tag40.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6"/>
  <p:tag name="KSO_WM_UNIT_ID" val="diagram160327_6*l_i*1_6"/>
  <p:tag name="KSO_WM_UNIT_CLEAR" val="1"/>
  <p:tag name="KSO_WM_UNIT_LAYERLEVEL" val="1_1"/>
  <p:tag name="KSO_WM_BEAUTIFY_FLAG" val="#wm#"/>
  <p:tag name="KSO_WM_DIAGRAM_GROUP_CODE" val="l1-1"/>
  <p:tag name="KSO_WM_UNIT_TEXT_FILL_FORE_SCHEMECOLOR_INDEX" val="6"/>
  <p:tag name="KSO_WM_UNIT_TEXT_FILL_TYPE" val="1"/>
  <p:tag name="KSO_WM_UNIT_USESOURCEFORMAT_APPLY" val="0"/>
</p:tagLst>
</file>

<file path=ppt/tags/tag41.xml><?xml version="1.0" encoding="utf-8"?>
<p:tagLst xmlns:p="http://schemas.openxmlformats.org/presentationml/2006/main">
  <p:tag name="KSO_WM_TAG_VERSION" val="1.0"/>
  <p:tag name="KSO_WM_BEAUTIFY_FLAG" val="#wm#"/>
  <p:tag name="KSO_WM_UNIT_TYPE" val="i"/>
  <p:tag name="KSO_WM_UNIT_ID" val="diagram160327_6*i*19"/>
  <p:tag name="KSO_WM_TEMPLATE_CATEGORY" val="diagram"/>
  <p:tag name="KSO_WM_TEMPLATE_INDEX" val="160327"/>
  <p:tag name="KSO_WM_UNIT_INDEX" val="19"/>
</p:tagLst>
</file>

<file path=ppt/tags/tag42.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7"/>
  <p:tag name="KSO_WM_UNIT_ID" val="diagram160327_6*l_i*1_7"/>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43.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8"/>
  <p:tag name="KSO_WM_UNIT_ID" val="diagram160327_6*l_i*1_8"/>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44.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3_1"/>
  <p:tag name="KSO_WM_UNIT_ID" val="diagram160327_6*l_h_f*1_3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5"/>
  <p:tag name="KSO_WM_UNIT_TEXT_FILL_TYPE" val="1"/>
  <p:tag name="KSO_WM_UNIT_USESOURCEFORMAT_APPLY" val="0"/>
</p:tagLst>
</file>

<file path=ppt/tags/tag45.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9"/>
  <p:tag name="KSO_WM_UNIT_ID" val="diagram160327_6*l_i*1_9"/>
  <p:tag name="KSO_WM_UNIT_CLEAR" val="1"/>
  <p:tag name="KSO_WM_UNIT_LAYERLEVEL" val="1_1"/>
  <p:tag name="KSO_WM_BEAUTIFY_FLAG" val="#wm#"/>
  <p:tag name="KSO_WM_DIAGRAM_GROUP_CODE" val="l1-1"/>
  <p:tag name="KSO_WM_UNIT_TEXT_FILL_FORE_SCHEMECOLOR_INDEX" val="5"/>
  <p:tag name="KSO_WM_UNIT_TEXT_FILL_TYPE" val="1"/>
  <p:tag name="KSO_WM_UNIT_USESOURCEFORMAT_APPLY" val="0"/>
</p:tagLst>
</file>

<file path=ppt/tags/tag46.xml><?xml version="1.0" encoding="utf-8"?>
<p:tagLst xmlns:p="http://schemas.openxmlformats.org/presentationml/2006/main">
  <p:tag name="KSO_WM_TAG_VERSION" val="1.0"/>
  <p:tag name="KSO_WM_BEAUTIFY_FLAG" val="#wm#"/>
  <p:tag name="KSO_WM_UNIT_TYPE" val="i"/>
  <p:tag name="KSO_WM_UNIT_ID" val="diagram160327_6*i*28"/>
  <p:tag name="KSO_WM_TEMPLATE_CATEGORY" val="diagram"/>
  <p:tag name="KSO_WM_TEMPLATE_INDEX" val="160327"/>
  <p:tag name="KSO_WM_UNIT_INDEX" val="28"/>
</p:tagLst>
</file>

<file path=ppt/tags/tag47.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0"/>
  <p:tag name="KSO_WM_UNIT_ID" val="diagram160327_6*l_i*1_10"/>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48.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1"/>
  <p:tag name="KSO_WM_UNIT_ID" val="diagram160327_6*l_i*1_11"/>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5"/>
  <p:tag name="KSO_WM_UNIT_TEXT_FILL_TYPE" val="1"/>
  <p:tag name="KSO_WM_UNIT_USESOURCEFORMAT_APPLY" val="0"/>
</p:tagLst>
</file>

<file path=ppt/tags/tag49.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4_1"/>
  <p:tag name="KSO_WM_UNIT_ID" val="diagram160327_6*l_h_f*1_4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6"/>
  <p:tag name="KSO_WM_UNIT_TEXT_FILL_TYPE" val="1"/>
  <p:tag name="KSO_WM_UNIT_USESOURCEFORMAT_APPLY" val="0"/>
</p:tagLst>
</file>

<file path=ppt/tags/tag5.xml><?xml version="1.0" encoding="utf-8"?>
<p:tagLst xmlns:p="http://schemas.openxmlformats.org/presentationml/2006/main">
  <p:tag name="KSO_WM_TAG_VERSION" val="1.0"/>
  <p:tag name="KSO_WM_TEMPLATE_CATEGORY" val="diagram"/>
  <p:tag name="KSO_WM_TEMPLATE_INDEX" val="160327"/>
  <p:tag name="KSO_WM_UNIT_TYPE" val="a"/>
  <p:tag name="KSO_WM_UNIT_INDEX" val="1"/>
  <p:tag name="KSO_WM_UNIT_ID" val="diagram160327_6*a*1"/>
  <p:tag name="KSO_WM_UNIT_CLEAR" val="1"/>
  <p:tag name="KSO_WM_UNIT_LAYERLEVEL" val="1"/>
  <p:tag name="KSO_WM_UNIT_VALUE" val="36"/>
  <p:tag name="KSO_WM_UNIT_ISCONTENTSTITLE" val="0"/>
  <p:tag name="KSO_WM_UNIT_HIGHLIGHT" val="0"/>
  <p:tag name="KSO_WM_UNIT_COMPATIBLE" val="1"/>
  <p:tag name="KSO_WM_BEAUTIFY_FLAG" val="#wm#"/>
  <p:tag name="KSO_WM_UNIT_PRESET_TEXT_INDEX" val="3"/>
  <p:tag name="KSO_WM_UNIT_PRESET_TEXT_LEN" val="18"/>
</p:tagLst>
</file>

<file path=ppt/tags/tag50.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2"/>
  <p:tag name="KSO_WM_UNIT_ID" val="diagram160327_6*l_i*1_12"/>
  <p:tag name="KSO_WM_UNIT_CLEAR" val="1"/>
  <p:tag name="KSO_WM_UNIT_LAYERLEVEL" val="1_1"/>
  <p:tag name="KSO_WM_BEAUTIFY_FLAG" val="#wm#"/>
  <p:tag name="KSO_WM_DIAGRAM_GROUP_CODE" val="l1-1"/>
  <p:tag name="KSO_WM_UNIT_TEXT_FILL_FORE_SCHEMECOLOR_INDEX" val="6"/>
  <p:tag name="KSO_WM_UNIT_TEXT_FILL_TYPE" val="1"/>
  <p:tag name="KSO_WM_UNIT_USESOURCEFORMAT_APPLY" val="0"/>
</p:tagLst>
</file>

<file path=ppt/tags/tag51.xml><?xml version="1.0" encoding="utf-8"?>
<p:tagLst xmlns:p="http://schemas.openxmlformats.org/presentationml/2006/main">
  <p:tag name="KSO_WM_TAG_VERSION" val="1.0"/>
  <p:tag name="KSO_WM_BEAUTIFY_FLAG" val="#wm#"/>
  <p:tag name="KSO_WM_UNIT_TYPE" val="i"/>
  <p:tag name="KSO_WM_UNIT_ID" val="diagram160327_6*i*37"/>
  <p:tag name="KSO_WM_TEMPLATE_CATEGORY" val="diagram"/>
  <p:tag name="KSO_WM_TEMPLATE_INDEX" val="160327"/>
  <p:tag name="KSO_WM_UNIT_INDEX" val="37"/>
</p:tagLst>
</file>

<file path=ppt/tags/tag52.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3"/>
  <p:tag name="KSO_WM_UNIT_ID" val="diagram160327_6*l_i*1_13"/>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53.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4"/>
  <p:tag name="KSO_WM_UNIT_ID" val="diagram160327_6*l_i*1_1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54.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5_1"/>
  <p:tag name="KSO_WM_UNIT_ID" val="diagram160327_6*l_h_f*1_5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5"/>
  <p:tag name="KSO_WM_UNIT_TEXT_FILL_TYPE" val="1"/>
  <p:tag name="KSO_WM_UNIT_USESOURCEFORMAT_APPLY" val="0"/>
</p:tagLst>
</file>

<file path=ppt/tags/tag55.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5"/>
  <p:tag name="KSO_WM_UNIT_ID" val="diagram160327_6*l_i*1_15"/>
  <p:tag name="KSO_WM_UNIT_CLEAR" val="1"/>
  <p:tag name="KSO_WM_UNIT_LAYERLEVEL" val="1_1"/>
  <p:tag name="KSO_WM_BEAUTIFY_FLAG" val="#wm#"/>
  <p:tag name="KSO_WM_DIAGRAM_GROUP_CODE" val="l1-1"/>
  <p:tag name="KSO_WM_UNIT_TEXT_FILL_FORE_SCHEMECOLOR_INDEX" val="5"/>
  <p:tag name="KSO_WM_UNIT_TEXT_FILL_TYPE" val="1"/>
  <p:tag name="KSO_WM_UNIT_USESOURCEFORMAT_APPLY" val="0"/>
</p:tagLst>
</file>

<file path=ppt/tags/tag56.xml><?xml version="1.0" encoding="utf-8"?>
<p:tagLst xmlns:p="http://schemas.openxmlformats.org/presentationml/2006/main">
  <p:tag name="KSO_WM_SLIDE_ID" val="diagram160327_6"/>
  <p:tag name="KSO_WM_SLIDE_INDEX" val="6"/>
  <p:tag name="KSO_WM_SLIDE_ITEM_CNT" val="6"/>
  <p:tag name="KSO_WM_SLIDE_LAYOUT" val="a_l"/>
  <p:tag name="KSO_WM_SLIDE_LAYOUT_CNT" val="1_1"/>
  <p:tag name="KSO_WM_SLIDE_TYPE" val="contents"/>
  <p:tag name="KSO_WM_BEAUTIFY_FLAG" val="#wm#"/>
  <p:tag name="KSO_WM_SLIDE_POSITION" val="276*63"/>
  <p:tag name="KSO_WM_SLIDE_SIZE" val="346*416"/>
  <p:tag name="KSO_WM_TEMPLATE_CATEGORY" val="diagram"/>
  <p:tag name="KSO_WM_TEMPLATE_INDEX" val="160327"/>
  <p:tag name="KSO_WM_DIAGRAM_GROUP_CODE" val="l1-1"/>
  <p:tag name="KSO_WM_TAG_VERSION" val="1.0"/>
</p:tagLst>
</file>

<file path=ppt/tags/tag57.xml><?xml version="1.0" encoding="utf-8"?>
<p:tagLst xmlns:p="http://schemas.openxmlformats.org/presentationml/2006/main">
  <p:tag name="NORDRI TOOLS WATERMARK" val="f2bhgyi4"/>
</p:tagLst>
</file>

<file path=ppt/tags/tag58.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59.xml><?xml version="1.0" encoding="utf-8"?>
<p:tagLst xmlns:p="http://schemas.openxmlformats.org/presentationml/2006/main">
  <p:tag name="NORDRI TOOLS WATERMARK" val="f2bhgyi4"/>
</p:tagLst>
</file>

<file path=ppt/tags/tag6.xml><?xml version="1.0" encoding="utf-8"?>
<p:tagLst xmlns:p="http://schemas.openxmlformats.org/presentationml/2006/main">
  <p:tag name="KSO_WM_TAG_VERSION" val="1.0"/>
  <p:tag name="KSO_WM_BEAUTIFY_FLAG" val="#wm#"/>
  <p:tag name="KSO_WM_UNIT_TYPE" val="i"/>
  <p:tag name="KSO_WM_UNIT_ID" val="diagram160327_6*i*1"/>
  <p:tag name="KSO_WM_TEMPLATE_CATEGORY" val="diagram"/>
  <p:tag name="KSO_WM_TEMPLATE_INDEX" val="160327"/>
  <p:tag name="KSO_WM_UNIT_INDEX" val="1"/>
</p:tagLst>
</file>

<file path=ppt/tags/tag60.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61.xml><?xml version="1.0" encoding="utf-8"?>
<p:tagLst xmlns:p="http://schemas.openxmlformats.org/presentationml/2006/main">
  <p:tag name="NORDRI TOOLS WATERMARK" val="f2bhgyi4"/>
</p:tagLst>
</file>

<file path=ppt/tags/tag62.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63.xml><?xml version="1.0" encoding="utf-8"?>
<p:tagLst xmlns:p="http://schemas.openxmlformats.org/presentationml/2006/main">
  <p:tag name="NORDRI TOOLS WATERMARK" val="f2bhgyi4"/>
</p:tagLst>
</file>

<file path=ppt/tags/tag64.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65.xml><?xml version="1.0" encoding="utf-8"?>
<p:tagLst xmlns:p="http://schemas.openxmlformats.org/presentationml/2006/main">
  <p:tag name="NORDRI TOOLS WATERMARK" val="f2bhgyi4"/>
</p:tagLst>
</file>

<file path=ppt/tags/tag66.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67.xml><?xml version="1.0" encoding="utf-8"?>
<p:tagLst xmlns:p="http://schemas.openxmlformats.org/presentationml/2006/main">
  <p:tag name="NORDRI TOOLS WATERMARK" val="f2bhgyi4"/>
</p:tagLst>
</file>

<file path=ppt/tags/tag68.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69.xml><?xml version="1.0" encoding="utf-8"?>
<p:tagLst xmlns:p="http://schemas.openxmlformats.org/presentationml/2006/main">
  <p:tag name="NORDRI TOOLS WATERMARK" val="f2bhgyi4"/>
</p:tagLst>
</file>

<file path=ppt/tags/tag7.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1"/>
  <p:tag name="KSO_WM_UNIT_ID" val="diagram160327_6*l_i*1_1"/>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70.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71.xml><?xml version="1.0" encoding="utf-8"?>
<p:tagLst xmlns:p="http://schemas.openxmlformats.org/presentationml/2006/main">
  <p:tag name="NORDRI TOOLS WATERMARK" val="f2bhgyi4"/>
</p:tagLst>
</file>

<file path=ppt/tags/tag72.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73.xml><?xml version="1.0" encoding="utf-8"?>
<p:tagLst xmlns:p="http://schemas.openxmlformats.org/presentationml/2006/main">
  <p:tag name="NORDRI TOOLS WATERMARK" val="f2bhgyi4"/>
</p:tagLst>
</file>

<file path=ppt/tags/tag74.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75.xml><?xml version="1.0" encoding="utf-8"?>
<p:tagLst xmlns:p="http://schemas.openxmlformats.org/presentationml/2006/main">
  <p:tag name="NORDRI TOOLS WATERMARK" val="f2bhgyi4"/>
</p:tagLst>
</file>

<file path=ppt/tags/tag76.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77.xml><?xml version="1.0" encoding="utf-8"?>
<p:tagLst xmlns:p="http://schemas.openxmlformats.org/presentationml/2006/main">
  <p:tag name="NORDRI TOOLS WATERMARK" val="f2bhgyi4"/>
</p:tagLst>
</file>

<file path=ppt/tags/tag78.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79.xml><?xml version="1.0" encoding="utf-8"?>
<p:tagLst xmlns:p="http://schemas.openxmlformats.org/presentationml/2006/main">
  <p:tag name="NORDRI TOOLS WATERMARK" val="f2bhgyi4"/>
</p:tagLst>
</file>

<file path=ppt/tags/tag8.xml><?xml version="1.0" encoding="utf-8"?>
<p:tagLst xmlns:p="http://schemas.openxmlformats.org/presentationml/2006/main">
  <p:tag name="KSO_WM_TAG_VERSION" val="1.0"/>
  <p:tag name="KSO_WM_TEMPLATE_CATEGORY" val="diagram"/>
  <p:tag name="KSO_WM_TEMPLATE_INDEX" val="160327"/>
  <p:tag name="KSO_WM_UNIT_TYPE" val="l_i"/>
  <p:tag name="KSO_WM_UNIT_INDEX" val="1_2"/>
  <p:tag name="KSO_WM_UNIT_ID" val="diagram160327_6*l_i*1_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80.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81.xml><?xml version="1.0" encoding="utf-8"?>
<p:tagLst xmlns:p="http://schemas.openxmlformats.org/presentationml/2006/main">
  <p:tag name="NORDRI TOOLS WATERMARK" val="f2bhgyi4"/>
</p:tagLst>
</file>

<file path=ppt/tags/tag82.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83.xml><?xml version="1.0" encoding="utf-8"?>
<p:tagLst xmlns:p="http://schemas.openxmlformats.org/presentationml/2006/main">
  <p:tag name="NORDRI TOOLS WATERMARK" val="f2bhgyi4"/>
</p:tagLst>
</file>

<file path=ppt/tags/tag84.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85.xml><?xml version="1.0" encoding="utf-8"?>
<p:tagLst xmlns:p="http://schemas.openxmlformats.org/presentationml/2006/main">
  <p:tag name="NORDRI TOOLS WATERMARK" val="f2bhgyi4"/>
</p:tagLst>
</file>

<file path=ppt/tags/tag86.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87.xml><?xml version="1.0" encoding="utf-8"?>
<p:tagLst xmlns:p="http://schemas.openxmlformats.org/presentationml/2006/main">
  <p:tag name="NORDRI TOOLS WATERMARK" val="f2bhgyi4"/>
</p:tagLst>
</file>

<file path=ppt/tags/tag88.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89.xml><?xml version="1.0" encoding="utf-8"?>
<p:tagLst xmlns:p="http://schemas.openxmlformats.org/presentationml/2006/main">
  <p:tag name="NORDRI TOOLS WATERMARK" val="f2bhgyi4"/>
</p:tagLst>
</file>

<file path=ppt/tags/tag9.xml><?xml version="1.0" encoding="utf-8"?>
<p:tagLst xmlns:p="http://schemas.openxmlformats.org/presentationml/2006/main">
  <p:tag name="KSO_WM_TAG_VERSION" val="1.0"/>
  <p:tag name="KSO_WM_TEMPLATE_CATEGORY" val="diagram"/>
  <p:tag name="KSO_WM_TEMPLATE_INDEX" val="160327"/>
  <p:tag name="KSO_WM_UNIT_TYPE" val="l_h_f"/>
  <p:tag name="KSO_WM_UNIT_INDEX" val="1_1_1"/>
  <p:tag name="KSO_WM_UNIT_ID" val="diagram160327_6*l_h_f*1_1_1"/>
  <p:tag name="KSO_WM_UNIT_CLEAR" val="1"/>
  <p:tag name="KSO_WM_UNIT_LAYERLEVEL" val="1_1_1"/>
  <p:tag name="KSO_WM_UNIT_VALUE" val="46"/>
  <p:tag name="KSO_WM_UNIT_HIGHLIGHT" val="0"/>
  <p:tag name="KSO_WM_UNIT_COMPATIBLE" val="0"/>
  <p:tag name="KSO_WM_BEAUTIFY_FLAG" val="#wm#"/>
  <p:tag name="KSO_WM_UNIT_PRESET_TEXT_INDEX" val="4"/>
  <p:tag name="KSO_WM_UNIT_PRESET_TEXT_LEN" val="57"/>
  <p:tag name="KSO_WM_DIAGRAM_GROUP_CODE" val="l1-1"/>
  <p:tag name="KSO_WM_UNIT_TEXT_FILL_FORE_SCHEMECOLOR_INDEX" val="5"/>
  <p:tag name="KSO_WM_UNIT_TEXT_FILL_TYPE" val="1"/>
  <p:tag name="KSO_WM_UNIT_USESOURCEFORMAT_APPLY" val="0"/>
</p:tagLst>
</file>

<file path=ppt/tags/tag90.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91.xml><?xml version="1.0" encoding="utf-8"?>
<p:tagLst xmlns:p="http://schemas.openxmlformats.org/presentationml/2006/main">
  <p:tag name="NORDRI TOOLS WATERMARK" val="f2bhgyi4"/>
</p:tagLst>
</file>

<file path=ppt/tags/tag92.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93.xml><?xml version="1.0" encoding="utf-8"?>
<p:tagLst xmlns:p="http://schemas.openxmlformats.org/presentationml/2006/main">
  <p:tag name="NORDRI TOOLS WATERMARK" val="f2bhgyi4"/>
</p:tagLst>
</file>

<file path=ppt/tags/tag94.xml><?xml version="1.0" encoding="utf-8"?>
<p:tagLst xmlns:p="http://schemas.openxmlformats.org/presentationml/2006/main">
  <p:tag name="KSO_WM_TEMPLATE_CATEGORY" val="basetag"/>
  <p:tag name="KSO_WM_TEMPLATE_INDEX" val="20161323"/>
  <p:tag name="KSO_WM_TAG_VERSION" val="1.0"/>
  <p:tag name="KSO_WM_SLIDE_ID" val="basetag20161323_6"/>
  <p:tag name="KSO_WM_SLIDE_INDEX" val="6"/>
  <p:tag name="KSO_WM_SLIDE_ITEM_CNT" val="0"/>
  <p:tag name="KSO_WM_SLIDE_TYPE" val="text"/>
  <p:tag name="KSO_WM_BEAUTIFY_FLAG" val="#wm#"/>
</p:tagLst>
</file>

<file path=ppt/tags/tag95.xml><?xml version="1.0" encoding="utf-8"?>
<p:tagLst xmlns:p="http://schemas.openxmlformats.org/presentationml/2006/main">
  <p:tag name="NORDRI TOOLS WATERMARK" val="f2bhgyi4"/>
</p:tagLst>
</file>

<file path=ppt/tags/tag96.xml><?xml version="1.0" encoding="utf-8"?>
<p:tagLst xmlns:p="http://schemas.openxmlformats.org/presentationml/2006/main">
  <p:tag name="KSO_WM_TEMPLATE_CATEGORY" val="basetag"/>
  <p:tag name="KSO_WM_TEMPLATE_INDEX" val="20161323"/>
  <p:tag name="KSO_WM_TAG_VERSION" val="1.0"/>
  <p:tag name="KSO_WM_SLIDE_ID" val="basetag20161323_13"/>
  <p:tag name="KSO_WM_SLIDE_INDEX" val="13"/>
  <p:tag name="KSO_WM_SLIDE_ITEM_CNT" val="0"/>
  <p:tag name="KSO_WM_SLIDE_TYPE" val="text"/>
  <p:tag name="KSO_WM_BEAUTIFY_FLAG" val="#wm#"/>
</p:tagLst>
</file>

<file path=ppt/tags/tag97.xml><?xml version="1.0" encoding="utf-8"?>
<p:tagLst xmlns:p="http://schemas.openxmlformats.org/presentationml/2006/main">
  <p:tag name="KSO_WM_TEMPLATE_CATEGORY" val="basetag"/>
  <p:tag name="KSO_WM_TEMPLATE_INDEX" val="20161323"/>
  <p:tag name="KSO_WM_TAG_VERSION" val="1.0"/>
  <p:tag name="KSO_WM_SLIDE_ID" val="basetag20161323_3"/>
  <p:tag name="KSO_WM_SLIDE_INDEX" val="3"/>
  <p:tag name="KSO_WM_SLIDE_ITEM_CNT" val="0"/>
  <p:tag name="KSO_WM_SLIDE_TYPE" val="sectionTitle"/>
  <p:tag name="KSO_WM_BEAUTIFY_FLAG" val="#wm#"/>
</p:tagLst>
</file>

<file path=ppt/tags/tag98.xml><?xml version="1.0" encoding="utf-8"?>
<p:tagLst xmlns:p="http://schemas.openxmlformats.org/presentationml/2006/main">
  <p:tag name="KSO_WM_TEMPLATE_CATEGORY" val="basetag"/>
  <p:tag name="KSO_WM_TEMPLATE_INDEX" val="20161323"/>
  <p:tag name="KSO_WM_TAG_VERSION" val="1.0"/>
  <p:tag name="KSO_WM_SLIDE_ID" val="basetag20161323_21"/>
  <p:tag name="KSO_WM_SLIDE_INDEX" val="21"/>
  <p:tag name="KSO_WM_SLIDE_ITEM_CNT" val="0"/>
  <p:tag name="KSO_WM_SLIDE_TYPE" val="endPage"/>
  <p:tag name="KSO_WM_BEAUTIFY_FLAG" val="#wm#"/>
</p:tagLst>
</file>

<file path=ppt/theme/theme1.xml><?xml version="1.0" encoding="utf-8"?>
<a:theme xmlns:a="http://schemas.openxmlformats.org/drawingml/2006/main" name="1_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27044</Words>
  <Application>WPS 演示</Application>
  <PresentationFormat>Personalizado</PresentationFormat>
  <Paragraphs>1292</Paragraphs>
  <Slides>25</Slides>
  <Notes>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25</vt:i4>
      </vt:variant>
    </vt:vector>
  </HeadingPairs>
  <TitlesOfParts>
    <vt:vector size="37" baseType="lpstr">
      <vt:lpstr>Arial</vt:lpstr>
      <vt:lpstr>宋体</vt:lpstr>
      <vt:lpstr>Wingdings</vt:lpstr>
      <vt:lpstr>Calibri Light</vt:lpstr>
      <vt:lpstr>Calibri</vt:lpstr>
      <vt:lpstr>Arial</vt:lpstr>
      <vt:lpstr>方正姚体</vt:lpstr>
      <vt:lpstr>微软雅黑</vt:lpstr>
      <vt:lpstr>Arial Unicode MS</vt:lpstr>
      <vt:lpstr>黑体</vt:lpstr>
      <vt:lpstr>Times New Roman</vt:lpstr>
      <vt:lpstr>1_Office 主题</vt:lpstr>
      <vt:lpstr>Colmenar de Oreja y Villaconejos</vt:lpstr>
      <vt:lpstr>CORRECIONES GENERALES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Fuente de datos</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Miko</dc:creator>
  <cp:lastModifiedBy>話嘮</cp:lastModifiedBy>
  <cp:revision>18</cp:revision>
  <dcterms:created xsi:type="dcterms:W3CDTF">2017-11-06T09:10:00Z</dcterms:created>
  <dcterms:modified xsi:type="dcterms:W3CDTF">2017-11-29T01:09:29Z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