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3" r:id="rId4"/>
  </p:sldMasterIdLst>
  <p:notesMasterIdLst>
    <p:notesMasterId r:id="rId31"/>
  </p:notesMasterIdLst>
  <p:sldIdLst>
    <p:sldId id="256" r:id="rId5"/>
    <p:sldId id="257" r:id="rId6"/>
    <p:sldId id="306" r:id="rId7"/>
    <p:sldId id="284" r:id="rId8"/>
    <p:sldId id="309" r:id="rId9"/>
    <p:sldId id="308" r:id="rId10"/>
    <p:sldId id="312" r:id="rId11"/>
    <p:sldId id="311" r:id="rId12"/>
    <p:sldId id="258" r:id="rId13"/>
    <p:sldId id="313" r:id="rId14"/>
    <p:sldId id="314" r:id="rId15"/>
    <p:sldId id="315" r:id="rId16"/>
    <p:sldId id="317" r:id="rId17"/>
    <p:sldId id="318" r:id="rId18"/>
    <p:sldId id="319" r:id="rId19"/>
    <p:sldId id="320" r:id="rId20"/>
    <p:sldId id="265" r:id="rId21"/>
    <p:sldId id="322" r:id="rId22"/>
    <p:sldId id="321" r:id="rId23"/>
    <p:sldId id="323" r:id="rId24"/>
    <p:sldId id="324" r:id="rId25"/>
    <p:sldId id="325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es-ES">
        <a:uFillTx/>
      </a:defRPr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uFillTx/>
        <a:latin typeface="Arial" panose="020B0604020202020204" pitchFamily="34" charset="0"/>
        <a:ea typeface="Arial" panose="020B0604020202020204" pitchFamily="34" charset="0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uFillTx/>
        <a:latin typeface="Arial" panose="020B0604020202020204" pitchFamily="34" charset="0"/>
        <a:ea typeface="Arial" panose="020B0604020202020204" pitchFamily="34" charset="0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uFillTx/>
        <a:latin typeface="Arial" panose="020B0604020202020204" pitchFamily="34" charset="0"/>
        <a:ea typeface="Arial" panose="020B0604020202020204" pitchFamily="34" charset="0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uFillTx/>
        <a:latin typeface="Arial" panose="020B0604020202020204" pitchFamily="34" charset="0"/>
        <a:ea typeface="Arial" panose="020B0604020202020204" pitchFamily="34" charset="0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uFillTx/>
        <a:latin typeface="Arial" panose="020B0604020202020204" pitchFamily="34" charset="0"/>
        <a:ea typeface="Arial" panose="020B0604020202020204" pitchFamily="34" charset="0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uFillTx/>
        <a:latin typeface="Arial" panose="020B0604020202020204" pitchFamily="34" charset="0"/>
        <a:ea typeface="Arial" panose="020B0604020202020204" pitchFamily="34" charset="0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uFillTx/>
        <a:latin typeface="Arial" panose="020B0604020202020204" pitchFamily="34" charset="0"/>
        <a:ea typeface="Arial" panose="020B0604020202020204" pitchFamily="34" charset="0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uFillTx/>
        <a:latin typeface="Arial" panose="020B0604020202020204" pitchFamily="34" charset="0"/>
        <a:ea typeface="Arial" panose="020B0604020202020204" pitchFamily="34" charset="0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uFillTx/>
        <a:latin typeface="Arial" panose="020B0604020202020204" pitchFamily="34" charset="0"/>
        <a:ea typeface="Arial" panose="020B0604020202020204" pitchFamily="34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 showGuides="1">
      <p:cViewPr>
        <p:scale>
          <a:sx n="161" d="100"/>
          <a:sy n="161" d="100"/>
        </p:scale>
        <p:origin x="-72" y="2376"/>
      </p:cViewPr>
      <p:guideLst>
        <p:guide orient="horz" pos="2258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D2A48B96-639E-45A3-A0BA-2464DFDB1FAA}" type="datetimeFigureOut">
              <a:rPr lang="zh-CN" altLang="en-US" smtClean="0">
                <a:uFillTx/>
              </a:rPr>
              <a:t>2017/11/29</a:t>
            </a:fld>
            <a:endParaRPr lang="zh-CN" altLang="en-US">
              <a:uFillTx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>
              <a:uFillTx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A6837353-30EB-4A48-80EB-173D804AEFBD}" type="slidenum">
              <a:rPr lang="zh-CN" altLang="en-US" smtClean="0">
                <a:uFillTx/>
              </a:rPr>
              <a:t>‹Nº›</a:t>
            </a:fld>
            <a:endParaRPr lang="zh-CN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623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uFillTx/>
              </a:defRPr>
            </a:lvl1pPr>
          </a:lstStyle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uFillTx/>
              </a:defRPr>
            </a:lvl1pPr>
            <a:lvl2pPr marL="342900" indent="0" algn="ctr">
              <a:buNone/>
              <a:defRPr sz="1500">
                <a:uFillTx/>
              </a:defRPr>
            </a:lvl2pPr>
            <a:lvl3pPr marL="685800" indent="0" algn="ctr">
              <a:buNone/>
              <a:defRPr sz="1350">
                <a:uFillTx/>
              </a:defRPr>
            </a:lvl3pPr>
            <a:lvl4pPr marL="1028700" indent="0" algn="ctr">
              <a:buNone/>
              <a:defRPr sz="1200">
                <a:uFillTx/>
              </a:defRPr>
            </a:lvl4pPr>
            <a:lvl5pPr marL="1371600" indent="0" algn="ctr">
              <a:buNone/>
              <a:defRPr sz="1200">
                <a:uFillTx/>
              </a:defRPr>
            </a:lvl5pPr>
            <a:lvl6pPr marL="1714500" indent="0" algn="ctr">
              <a:buNone/>
              <a:defRPr sz="1200">
                <a:uFillTx/>
              </a:defRPr>
            </a:lvl6pPr>
            <a:lvl7pPr marL="2057400" indent="0" algn="ctr">
              <a:buNone/>
              <a:defRPr sz="1200">
                <a:uFillTx/>
              </a:defRPr>
            </a:lvl7pPr>
            <a:lvl8pPr marL="2400300" indent="0" algn="ctr">
              <a:buNone/>
              <a:defRPr sz="1200">
                <a:uFillTx/>
              </a:defRPr>
            </a:lvl8pPr>
            <a:lvl9pPr marL="2743200" indent="0" algn="ctr">
              <a:buNone/>
              <a:defRPr sz="1200">
                <a:uFillTx/>
              </a:defRPr>
            </a:lvl9pPr>
          </a:lstStyle>
          <a:p>
            <a:r>
              <a:rPr lang="zh-CN" altLang="en-US" smtClean="0">
                <a:uFillTx/>
              </a:rPr>
              <a:t>单击此处编辑母版副标题样式</a:t>
            </a:r>
            <a:endParaRPr lang="zh-CN" altLang="en-US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uFillTx/>
              </a:defRPr>
            </a:lvl1pPr>
          </a:lstStyle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uFillTx/>
              </a:defRPr>
            </a:lvl1pPr>
            <a:lvl2pPr marL="342900" indent="0" algn="ctr">
              <a:buNone/>
              <a:defRPr sz="1500">
                <a:uFillTx/>
              </a:defRPr>
            </a:lvl2pPr>
            <a:lvl3pPr marL="685800" indent="0" algn="ctr">
              <a:buNone/>
              <a:defRPr sz="1350">
                <a:uFillTx/>
              </a:defRPr>
            </a:lvl3pPr>
            <a:lvl4pPr marL="1028700" indent="0" algn="ctr">
              <a:buNone/>
              <a:defRPr sz="1200">
                <a:uFillTx/>
              </a:defRPr>
            </a:lvl4pPr>
            <a:lvl5pPr marL="1371600" indent="0" algn="ctr">
              <a:buNone/>
              <a:defRPr sz="1200">
                <a:uFillTx/>
              </a:defRPr>
            </a:lvl5pPr>
            <a:lvl6pPr marL="1714500" indent="0" algn="ctr">
              <a:buNone/>
              <a:defRPr sz="1200">
                <a:uFillTx/>
              </a:defRPr>
            </a:lvl6pPr>
            <a:lvl7pPr marL="2057400" indent="0" algn="ctr">
              <a:buNone/>
              <a:defRPr sz="1200">
                <a:uFillTx/>
              </a:defRPr>
            </a:lvl7pPr>
            <a:lvl8pPr marL="2400300" indent="0" algn="ctr">
              <a:buNone/>
              <a:defRPr sz="1200">
                <a:uFillTx/>
              </a:defRPr>
            </a:lvl8pPr>
            <a:lvl9pPr marL="2743200" indent="0" algn="ctr">
              <a:buNone/>
              <a:defRPr sz="1200">
                <a:uFillTx/>
              </a:defRPr>
            </a:lvl9pPr>
          </a:lstStyle>
          <a:p>
            <a:r>
              <a:rPr lang="zh-CN" altLang="en-US" smtClean="0">
                <a:uFillTx/>
              </a:rPr>
              <a:t>单击此处编辑母版副标题样式</a:t>
            </a:r>
            <a:endParaRPr lang="zh-CN" altLang="en-US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>
                <a:uFillTx/>
              </a:defRPr>
            </a:lvl1pPr>
          </a:lstStyle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>
                <a:uFillTx/>
              </a:defRPr>
            </a:lvl1pPr>
            <a:lvl2pPr marL="342900" indent="0">
              <a:buNone/>
              <a:defRPr sz="1800">
                <a:uFillTx/>
              </a:defRPr>
            </a:lvl2pPr>
            <a:lvl3pPr marL="685800" indent="0">
              <a:buNone/>
              <a:defRPr sz="1500">
                <a:uFillTx/>
              </a:defRPr>
            </a:lvl3pPr>
            <a:lvl4pPr marL="1028700" indent="0">
              <a:buNone/>
              <a:defRPr sz="1350">
                <a:uFillTx/>
              </a:defRPr>
            </a:lvl4pPr>
            <a:lvl5pPr marL="1371600" indent="0">
              <a:buNone/>
              <a:defRPr sz="1350">
                <a:uFillTx/>
              </a:defRPr>
            </a:lvl5pPr>
            <a:lvl6pPr marL="1714500" indent="0">
              <a:buNone/>
              <a:defRPr sz="1350">
                <a:uFillTx/>
              </a:defRPr>
            </a:lvl6pPr>
            <a:lvl7pPr marL="2057400" indent="0">
              <a:buNone/>
              <a:defRPr sz="1350">
                <a:uFillTx/>
              </a:defRPr>
            </a:lvl7pPr>
            <a:lvl8pPr marL="2400300" indent="0">
              <a:buNone/>
              <a:defRPr sz="1350">
                <a:uFillTx/>
              </a:defRPr>
            </a:lvl8pPr>
            <a:lvl9pPr marL="2743200" indent="0">
              <a:buNone/>
              <a:defRPr sz="135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>
                <a:uFillTx/>
              </a:defRPr>
            </a:lvl1pPr>
            <a:lvl2pPr marL="342900" indent="0">
              <a:buNone/>
              <a:defRPr sz="1800">
                <a:uFillTx/>
              </a:defRPr>
            </a:lvl2pPr>
            <a:lvl3pPr marL="685800" indent="0">
              <a:buNone/>
              <a:defRPr sz="1500">
                <a:uFillTx/>
              </a:defRPr>
            </a:lvl3pPr>
            <a:lvl4pPr marL="1028700" indent="0">
              <a:buNone/>
              <a:defRPr sz="1350">
                <a:uFillTx/>
              </a:defRPr>
            </a:lvl4pPr>
            <a:lvl5pPr marL="1371600" indent="0">
              <a:buNone/>
              <a:defRPr sz="1350">
                <a:uFillTx/>
              </a:defRPr>
            </a:lvl5pPr>
            <a:lvl6pPr marL="1714500" indent="0">
              <a:buNone/>
              <a:defRPr sz="1350">
                <a:uFillTx/>
              </a:defRPr>
            </a:lvl6pPr>
            <a:lvl7pPr marL="2057400" indent="0">
              <a:buNone/>
              <a:defRPr sz="1350">
                <a:uFillTx/>
              </a:defRPr>
            </a:lvl7pPr>
            <a:lvl8pPr marL="2400300" indent="0">
              <a:buNone/>
              <a:defRPr sz="1350">
                <a:uFillTx/>
              </a:defRPr>
            </a:lvl8pPr>
            <a:lvl9pPr marL="2743200" indent="0">
              <a:buNone/>
              <a:defRPr sz="135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uFillTx/>
              </a:defRPr>
            </a:lvl1pPr>
          </a:lstStyle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100">
                <a:uFillTx/>
              </a:defRPr>
            </a:lvl2pPr>
            <a:lvl3pPr>
              <a:defRPr sz="1800">
                <a:uFillTx/>
              </a:defRPr>
            </a:lvl3pPr>
            <a:lvl4pPr>
              <a:defRPr sz="1500">
                <a:uFillTx/>
              </a:defRPr>
            </a:lvl4pPr>
            <a:lvl5pPr>
              <a:defRPr sz="1500">
                <a:uFillTx/>
              </a:defRPr>
            </a:lvl5pPr>
            <a:lvl6pPr>
              <a:defRPr sz="1500">
                <a:uFillTx/>
              </a:defRPr>
            </a:lvl6pPr>
            <a:lvl7pPr>
              <a:defRPr sz="1500">
                <a:uFillTx/>
              </a:defRPr>
            </a:lvl7pPr>
            <a:lvl8pPr>
              <a:defRPr sz="1500">
                <a:uFillTx/>
              </a:defRPr>
            </a:lvl8pPr>
            <a:lvl9pPr>
              <a:defRPr sz="150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uFillTx/>
              </a:defRPr>
            </a:lvl1pPr>
            <a:lvl2pPr marL="342900" indent="0">
              <a:buNone/>
              <a:defRPr sz="1050">
                <a:uFillTx/>
              </a:defRPr>
            </a:lvl2pPr>
            <a:lvl3pPr marL="685800" indent="0">
              <a:buNone/>
              <a:defRPr sz="900">
                <a:uFillTx/>
              </a:defRPr>
            </a:lvl3pPr>
            <a:lvl4pPr marL="1028700" indent="0">
              <a:buNone/>
              <a:defRPr sz="750">
                <a:uFillTx/>
              </a:defRPr>
            </a:lvl4pPr>
            <a:lvl5pPr marL="1371600" indent="0">
              <a:buNone/>
              <a:defRPr sz="750">
                <a:uFillTx/>
              </a:defRPr>
            </a:lvl5pPr>
            <a:lvl6pPr marL="1714500" indent="0">
              <a:buNone/>
              <a:defRPr sz="750">
                <a:uFillTx/>
              </a:defRPr>
            </a:lvl6pPr>
            <a:lvl7pPr marL="2057400" indent="0">
              <a:buNone/>
              <a:defRPr sz="750">
                <a:uFillTx/>
              </a:defRPr>
            </a:lvl7pPr>
            <a:lvl8pPr marL="2400300" indent="0">
              <a:buNone/>
              <a:defRPr sz="750">
                <a:uFillTx/>
              </a:defRPr>
            </a:lvl8pPr>
            <a:lvl9pPr marL="2743200" indent="0">
              <a:buNone/>
              <a:defRPr sz="75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>
                <a:uFillTx/>
              </a:defRPr>
            </a:lvl1pPr>
          </a:lstStyle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>
                <a:uFillTx/>
              </a:defRPr>
            </a:lvl1pPr>
            <a:lvl2pPr marL="342900" indent="0">
              <a:buNone/>
              <a:defRPr sz="2100">
                <a:uFillTx/>
              </a:defRPr>
            </a:lvl2pPr>
            <a:lvl3pPr marL="685800" indent="0">
              <a:buNone/>
              <a:defRPr sz="1800">
                <a:uFillTx/>
              </a:defRPr>
            </a:lvl3pPr>
            <a:lvl4pPr marL="1028700" indent="0">
              <a:buNone/>
              <a:defRPr sz="1500">
                <a:uFillTx/>
              </a:defRPr>
            </a:lvl4pPr>
            <a:lvl5pPr marL="1371600" indent="0">
              <a:buNone/>
              <a:defRPr sz="1500">
                <a:uFillTx/>
              </a:defRPr>
            </a:lvl5pPr>
            <a:lvl6pPr marL="1714500" indent="0">
              <a:buNone/>
              <a:defRPr sz="1500">
                <a:uFillTx/>
              </a:defRPr>
            </a:lvl6pPr>
            <a:lvl7pPr marL="2057400" indent="0">
              <a:buNone/>
              <a:defRPr sz="1500">
                <a:uFillTx/>
              </a:defRPr>
            </a:lvl7pPr>
            <a:lvl8pPr marL="2400300" indent="0">
              <a:buNone/>
              <a:defRPr sz="1500">
                <a:uFillTx/>
              </a:defRPr>
            </a:lvl8pPr>
            <a:lvl9pPr marL="2743200" indent="0">
              <a:buNone/>
              <a:defRPr sz="1500">
                <a:uFillTx/>
              </a:defRPr>
            </a:lvl9pPr>
          </a:lstStyle>
          <a:p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>
                <a:uFillTx/>
              </a:defRPr>
            </a:lvl1pPr>
            <a:lvl2pPr marL="342900" indent="0">
              <a:buNone/>
              <a:defRPr sz="1350">
                <a:uFillTx/>
              </a:defRPr>
            </a:lvl2pPr>
            <a:lvl3pPr marL="685800" indent="0">
              <a:buNone/>
              <a:defRPr sz="1200">
                <a:uFillTx/>
              </a:defRPr>
            </a:lvl3pPr>
            <a:lvl4pPr marL="1028700" indent="0">
              <a:buNone/>
              <a:defRPr sz="1050">
                <a:uFillTx/>
              </a:defRPr>
            </a:lvl4pPr>
            <a:lvl5pPr marL="1371600" indent="0">
              <a:buNone/>
              <a:defRPr sz="1050">
                <a:uFillTx/>
              </a:defRPr>
            </a:lvl5pPr>
            <a:lvl6pPr marL="1714500" indent="0">
              <a:buNone/>
              <a:defRPr sz="1050">
                <a:uFillTx/>
              </a:defRPr>
            </a:lvl6pPr>
            <a:lvl7pPr marL="2057400" indent="0">
              <a:buNone/>
              <a:defRPr sz="1050">
                <a:uFillTx/>
              </a:defRPr>
            </a:lvl7pPr>
            <a:lvl8pPr marL="2400300" indent="0">
              <a:buNone/>
              <a:defRPr sz="1050">
                <a:uFillTx/>
              </a:defRPr>
            </a:lvl8pPr>
            <a:lvl9pPr marL="2743200" indent="0">
              <a:buNone/>
              <a:defRPr sz="105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0" y="0"/>
            <a:ext cx="9149954" cy="6858000"/>
            <a:chOff x="0" y="0"/>
            <a:chExt cx="12199938" cy="6858000"/>
          </a:xfrm>
        </p:grpSpPr>
        <p:sp>
          <p:nvSpPr>
            <p:cNvPr id="5" name="任意多边形 4"/>
            <p:cNvSpPr/>
            <p:nvPr/>
          </p:nvSpPr>
          <p:spPr>
            <a:xfrm>
              <a:off x="4938713" y="2914650"/>
              <a:ext cx="7261225" cy="3943350"/>
            </a:xfrm>
            <a:custGeom>
              <a:avLst/>
              <a:gdLst>
                <a:gd name="connsiteX0" fmla="*/ 0 w 7261507"/>
                <a:gd name="connsiteY0" fmla="*/ 0 h 3943350"/>
                <a:gd name="connsiteX1" fmla="*/ 7261507 w 7261507"/>
                <a:gd name="connsiteY1" fmla="*/ 0 h 3943350"/>
                <a:gd name="connsiteX2" fmla="*/ 4938712 w 7261507"/>
                <a:gd name="connsiteY2" fmla="*/ 3943350 h 3943350"/>
                <a:gd name="connsiteX3" fmla="*/ 0 w 7261507"/>
                <a:gd name="connsiteY3" fmla="*/ 3943350 h 39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61507" h="3943350">
                  <a:moveTo>
                    <a:pt x="0" y="0"/>
                  </a:moveTo>
                  <a:lnTo>
                    <a:pt x="7261507" y="0"/>
                  </a:lnTo>
                  <a:lnTo>
                    <a:pt x="4938712" y="3943350"/>
                  </a:lnTo>
                  <a:lnTo>
                    <a:pt x="0" y="394335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0"/>
              <a:ext cx="4938713" cy="68580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38713" y="0"/>
              <a:ext cx="4938712" cy="68580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</p:grpSp>
      <p:grpSp>
        <p:nvGrpSpPr>
          <p:cNvPr id="8" name="组合 11"/>
          <p:cNvGrpSpPr/>
          <p:nvPr/>
        </p:nvGrpSpPr>
        <p:grpSpPr>
          <a:xfrm>
            <a:off x="291704" y="4184651"/>
            <a:ext cx="6438900" cy="119063"/>
            <a:chOff x="1547446" y="3785840"/>
            <a:chExt cx="8585981" cy="11962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1758602" y="3840068"/>
              <a:ext cx="7779458" cy="1435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1547446" y="3785840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501329" y="3803385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91600" y="2149200"/>
            <a:ext cx="5215042" cy="1753200"/>
          </a:xfrm>
        </p:spPr>
        <p:txBody>
          <a:bodyPr anchor="b">
            <a:normAutofit/>
          </a:bodyPr>
          <a:lstStyle>
            <a:lvl1pPr algn="l">
              <a:defRPr sz="4500"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编辑标题</a:t>
            </a:r>
            <a:endParaRPr lang="zh-CN" altLang="en-US" dirty="0"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15666" y="4532400"/>
            <a:ext cx="3990975" cy="10778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uFillTx/>
              </a:defRPr>
            </a:lvl1pPr>
            <a:lvl2pPr marL="342900" indent="0" algn="ctr">
              <a:buNone/>
              <a:defRPr sz="1500">
                <a:uFillTx/>
              </a:defRPr>
            </a:lvl2pPr>
            <a:lvl3pPr marL="685800" indent="0" algn="ctr">
              <a:buNone/>
              <a:defRPr sz="1350">
                <a:uFillTx/>
              </a:defRPr>
            </a:lvl3pPr>
            <a:lvl4pPr marL="1028700" indent="0" algn="ctr">
              <a:buNone/>
              <a:defRPr sz="1200">
                <a:uFillTx/>
              </a:defRPr>
            </a:lvl4pPr>
            <a:lvl5pPr marL="1371600" indent="0" algn="ctr">
              <a:buNone/>
              <a:defRPr sz="1200">
                <a:uFillTx/>
              </a:defRPr>
            </a:lvl5pPr>
            <a:lvl6pPr marL="1714500" indent="0" algn="ctr">
              <a:buNone/>
              <a:defRPr sz="1200">
                <a:uFillTx/>
              </a:defRPr>
            </a:lvl6pPr>
            <a:lvl7pPr marL="2057400" indent="0" algn="ctr">
              <a:buNone/>
              <a:defRPr sz="1200">
                <a:uFillTx/>
              </a:defRPr>
            </a:lvl7pPr>
            <a:lvl8pPr marL="2400300" indent="0" algn="ctr">
              <a:buNone/>
              <a:defRPr sz="1200">
                <a:uFillTx/>
              </a:defRPr>
            </a:lvl8pPr>
            <a:lvl9pPr marL="2743200" indent="0" algn="ctr">
              <a:buNone/>
              <a:defRPr sz="1200">
                <a:uFillTx/>
              </a:defRPr>
            </a:lvl9pPr>
          </a:lstStyle>
          <a:p>
            <a:r>
              <a:rPr lang="zh-CN" altLang="en-US" dirty="0" smtClean="0">
                <a:uFillTx/>
              </a:rPr>
              <a:t>编辑副标题</a:t>
            </a:r>
            <a:endParaRPr lang="zh-CN" altLang="en-US" dirty="0">
              <a:uFillTx/>
            </a:endParaRP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2378B5D5-DE25-4DFC-936F-807F520F22E1}" type="datetimeFigureOut">
              <a:rPr lang="zh-CN" altLang="en-US" smtClean="0">
                <a:uFillTx/>
              </a:rPr>
              <a:t>2017/11/29</a:t>
            </a:fld>
            <a:endParaRPr lang="zh-CN" altLang="en-US">
              <a:uFillTx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45FE164C-63E1-423F-B24B-7D92D7643012}" type="slidenum">
              <a:rPr lang="zh-CN" altLang="en-US" smtClean="0">
                <a:uFillTx/>
              </a:rPr>
              <a:t>‹Nº›</a:t>
            </a:fld>
            <a:endParaRPr lang="zh-CN" altLang="en-US">
              <a:uFillTx/>
            </a:endParaRPr>
          </a:p>
        </p:txBody>
      </p:sp>
      <p:grpSp>
        <p:nvGrpSpPr>
          <p:cNvPr id="19" name="组合 11"/>
          <p:cNvGrpSpPr/>
          <p:nvPr/>
        </p:nvGrpSpPr>
        <p:grpSpPr>
          <a:xfrm>
            <a:off x="291704" y="4184651"/>
            <a:ext cx="6438900" cy="119063"/>
            <a:chOff x="1547446" y="3785840"/>
            <a:chExt cx="8585981" cy="119621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758602" y="3840068"/>
              <a:ext cx="7779458" cy="1435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1547446" y="3785840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501329" y="3803385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43051"/>
            <a:ext cx="7886700" cy="4633913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9EA0D458-E32A-4C95-876B-4AC431F37EC2}" type="datetimeFigureOut">
              <a:rPr lang="zh-CN" altLang="en-US" smtClean="0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D34547D3-A527-4BC9-A79A-04801DE46BA4}" type="slidenum">
              <a:rPr lang="zh-CN" altLang="en-US" smtClean="0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269980"/>
            <a:ext cx="4257675" cy="952501"/>
            <a:chOff x="6515100" y="133350"/>
            <a:chExt cx="5676900" cy="1181100"/>
          </a:xfrm>
        </p:grpSpPr>
        <p:sp>
          <p:nvSpPr>
            <p:cNvPr id="7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5400" dirty="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42975" y="459717"/>
            <a:ext cx="3314700" cy="578410"/>
          </a:xfrm>
        </p:spPr>
        <p:txBody>
          <a:bodyPr>
            <a:normAutofit/>
          </a:bodyPr>
          <a:lstStyle>
            <a:lvl1pPr algn="ctr">
              <a:defRPr sz="2400"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编辑标题</a:t>
            </a:r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0" y="1581150"/>
            <a:ext cx="8215313" cy="3981450"/>
            <a:chOff x="0" y="1581150"/>
            <a:chExt cx="10953750" cy="3981450"/>
          </a:xfrm>
        </p:grpSpPr>
        <p:sp>
          <p:nvSpPr>
            <p:cNvPr id="5" name="矩形 3"/>
            <p:cNvSpPr/>
            <p:nvPr/>
          </p:nvSpPr>
          <p:spPr>
            <a:xfrm>
              <a:off x="0" y="2446338"/>
              <a:ext cx="10953750" cy="2362200"/>
            </a:xfrm>
            <a:custGeom>
              <a:avLst/>
              <a:gdLst>
                <a:gd name="connsiteX0" fmla="*/ 0 w 10953750"/>
                <a:gd name="connsiteY0" fmla="*/ 0 h 1314450"/>
                <a:gd name="connsiteX1" fmla="*/ 10953750 w 10953750"/>
                <a:gd name="connsiteY1" fmla="*/ 0 h 1314450"/>
                <a:gd name="connsiteX2" fmla="*/ 10953750 w 10953750"/>
                <a:gd name="connsiteY2" fmla="*/ 1314450 h 1314450"/>
                <a:gd name="connsiteX3" fmla="*/ 0 w 10953750"/>
                <a:gd name="connsiteY3" fmla="*/ 1314450 h 1314450"/>
                <a:gd name="connsiteX4" fmla="*/ 0 w 10953750"/>
                <a:gd name="connsiteY4" fmla="*/ 0 h 1314450"/>
                <a:gd name="connsiteX0-1" fmla="*/ 0 w 10953750"/>
                <a:gd name="connsiteY0-2" fmla="*/ 0 h 2362200"/>
                <a:gd name="connsiteX1-3" fmla="*/ 10953750 w 10953750"/>
                <a:gd name="connsiteY1-4" fmla="*/ 0 h 2362200"/>
                <a:gd name="connsiteX2-5" fmla="*/ 10953750 w 10953750"/>
                <a:gd name="connsiteY2-6" fmla="*/ 1314450 h 2362200"/>
                <a:gd name="connsiteX3-7" fmla="*/ 9220200 w 10953750"/>
                <a:gd name="connsiteY3-8" fmla="*/ 2362200 h 2362200"/>
                <a:gd name="connsiteX4-9" fmla="*/ 0 w 10953750"/>
                <a:gd name="connsiteY4-10" fmla="*/ 0 h 2362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953750" h="2362200">
                  <a:moveTo>
                    <a:pt x="0" y="0"/>
                  </a:moveTo>
                  <a:lnTo>
                    <a:pt x="10953750" y="0"/>
                  </a:lnTo>
                  <a:lnTo>
                    <a:pt x="10953750" y="1314450"/>
                  </a:lnTo>
                  <a:lnTo>
                    <a:pt x="9220200" y="2362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581150"/>
              <a:ext cx="9886950" cy="398145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409825"/>
              <a:ext cx="10953750" cy="131445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99125" y="2545200"/>
            <a:ext cx="5215950" cy="896400"/>
          </a:xfrm>
        </p:spPr>
        <p:txBody>
          <a:bodyPr anchor="b">
            <a:normAutofit/>
          </a:bodyPr>
          <a:lstStyle>
            <a:lvl1pPr algn="ctr">
              <a:defRPr sz="3600"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编辑标题</a:t>
            </a:r>
            <a:endParaRPr lang="zh-CN" altLang="en-US" dirty="0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9125" y="3994644"/>
            <a:ext cx="5215950" cy="1062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uFillTx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E5FBD788-FA56-4974-9C9C-128C738C6268}" type="datetimeFigureOut">
              <a:rPr lang="zh-CN" altLang="en-US" smtClean="0">
                <a:uFillTx/>
              </a:rPr>
              <a:t>2017/11/29</a:t>
            </a:fld>
            <a:endParaRPr lang="zh-CN" altLang="en-US">
              <a:uFillTx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97C530B1-C158-43A9-A515-25F1CEE66799}" type="slidenum">
              <a:rPr lang="zh-CN" altLang="en-US" smtClean="0">
                <a:uFillTx/>
              </a:rPr>
              <a:t>‹Nº›</a:t>
            </a:fld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0" y="269980"/>
            <a:ext cx="4257675" cy="952501"/>
            <a:chOff x="6515100" y="133350"/>
            <a:chExt cx="5676900" cy="1181100"/>
          </a:xfrm>
        </p:grpSpPr>
        <p:sp>
          <p:nvSpPr>
            <p:cNvPr id="20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5400" dirty="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42975" y="454335"/>
            <a:ext cx="3314700" cy="548097"/>
          </a:xfrm>
        </p:spPr>
        <p:txBody>
          <a:bodyPr>
            <a:normAutofit/>
          </a:bodyPr>
          <a:lstStyle>
            <a:lvl1pPr algn="ctr">
              <a:defRPr sz="2400"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编辑标题</a:t>
            </a:r>
            <a:endParaRPr lang="zh-CN" altLang="en-US" dirty="0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12901"/>
            <a:ext cx="3886200" cy="4564063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612901"/>
            <a:ext cx="3886200" cy="4564063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40B608E8-93C0-46DB-9F71-6DAE45EA4CD6}" type="datetimeFigureOut">
              <a:rPr lang="zh-CN" altLang="en-US" smtClean="0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0229B4E3-9613-43BC-AABE-89C4F3B11640}" type="slidenum">
              <a:rPr lang="zh-CN" altLang="en-US" smtClean="0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7976"/>
            <a:ext cx="7886700" cy="1325563"/>
          </a:xfrm>
        </p:spPr>
        <p:txBody>
          <a:bodyPr>
            <a:normAutofit/>
          </a:bodyPr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uFillTx/>
              </a:defRPr>
            </a:lvl1pPr>
            <a:lvl2pPr marL="342900" indent="0">
              <a:buNone/>
              <a:defRPr sz="1500" b="1">
                <a:uFillTx/>
              </a:defRPr>
            </a:lvl2pPr>
            <a:lvl3pPr marL="685800" indent="0">
              <a:buNone/>
              <a:defRPr sz="1350" b="1">
                <a:uFillTx/>
              </a:defRPr>
            </a:lvl3pPr>
            <a:lvl4pPr marL="1028700" indent="0">
              <a:buNone/>
              <a:defRPr sz="1200" b="1">
                <a:uFillTx/>
              </a:defRPr>
            </a:lvl4pPr>
            <a:lvl5pPr marL="1371600" indent="0">
              <a:buNone/>
              <a:defRPr sz="1200" b="1">
                <a:uFillTx/>
              </a:defRPr>
            </a:lvl5pPr>
            <a:lvl6pPr marL="1714500" indent="0">
              <a:buNone/>
              <a:defRPr sz="1200" b="1">
                <a:uFillTx/>
              </a:defRPr>
            </a:lvl6pPr>
            <a:lvl7pPr marL="2057400" indent="0">
              <a:buNone/>
              <a:defRPr sz="1200" b="1">
                <a:uFillTx/>
              </a:defRPr>
            </a:lvl7pPr>
            <a:lvl8pPr marL="2400300" indent="0">
              <a:buNone/>
              <a:defRPr sz="1200" b="1">
                <a:uFillTx/>
              </a:defRPr>
            </a:lvl8pPr>
            <a:lvl9pPr marL="2743200" indent="0">
              <a:buNone/>
              <a:defRPr sz="1200" b="1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uFillTx/>
              </a:defRPr>
            </a:lvl1pPr>
            <a:lvl2pPr marL="342900" indent="0">
              <a:buNone/>
              <a:defRPr sz="1500" b="1">
                <a:uFillTx/>
              </a:defRPr>
            </a:lvl2pPr>
            <a:lvl3pPr marL="685800" indent="0">
              <a:buNone/>
              <a:defRPr sz="1350" b="1">
                <a:uFillTx/>
              </a:defRPr>
            </a:lvl3pPr>
            <a:lvl4pPr marL="1028700" indent="0">
              <a:buNone/>
              <a:defRPr sz="1200" b="1">
                <a:uFillTx/>
              </a:defRPr>
            </a:lvl4pPr>
            <a:lvl5pPr marL="1371600" indent="0">
              <a:buNone/>
              <a:defRPr sz="1200" b="1">
                <a:uFillTx/>
              </a:defRPr>
            </a:lvl5pPr>
            <a:lvl6pPr marL="1714500" indent="0">
              <a:buNone/>
              <a:defRPr sz="1200" b="1">
                <a:uFillTx/>
              </a:defRPr>
            </a:lvl6pPr>
            <a:lvl7pPr marL="2057400" indent="0">
              <a:buNone/>
              <a:defRPr sz="1200" b="1">
                <a:uFillTx/>
              </a:defRPr>
            </a:lvl7pPr>
            <a:lvl8pPr marL="2400300" indent="0">
              <a:buNone/>
              <a:defRPr sz="1200" b="1">
                <a:uFillTx/>
              </a:defRPr>
            </a:lvl8pPr>
            <a:lvl9pPr marL="2743200" indent="0">
              <a:buNone/>
              <a:defRPr sz="1200" b="1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77A5650A-F2C8-4BC1-B1AF-C7E101D9F201}" type="datetimeFigureOut">
              <a:rPr lang="zh-CN" altLang="en-US" smtClean="0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4725C041-6BB6-48E4-AADE-A6D76837D5ED}" type="slidenum">
              <a:rPr lang="zh-CN" altLang="en-US" smtClean="0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/>
          <p:nvPr/>
        </p:nvGrpSpPr>
        <p:grpSpPr>
          <a:xfrm>
            <a:off x="3136900" y="0"/>
            <a:ext cx="6015435" cy="6858000"/>
            <a:chOff x="4824413" y="0"/>
            <a:chExt cx="7378700" cy="6858000"/>
          </a:xfrm>
        </p:grpSpPr>
        <p:sp>
          <p:nvSpPr>
            <p:cNvPr id="4" name="任意多边形 3"/>
            <p:cNvSpPr/>
            <p:nvPr/>
          </p:nvSpPr>
          <p:spPr>
            <a:xfrm flipV="1">
              <a:off x="4824413" y="3905250"/>
              <a:ext cx="7367587" cy="2952750"/>
            </a:xfrm>
            <a:custGeom>
              <a:avLst/>
              <a:gdLst>
                <a:gd name="connsiteX0" fmla="*/ 0 w 7367030"/>
                <a:gd name="connsiteY0" fmla="*/ 0 h 2095500"/>
                <a:gd name="connsiteX1" fmla="*/ 7367030 w 7367030"/>
                <a:gd name="connsiteY1" fmla="*/ 0 h 2095500"/>
                <a:gd name="connsiteX2" fmla="*/ 6403582 w 7367030"/>
                <a:gd name="connsiteY2" fmla="*/ 2095500 h 2095500"/>
                <a:gd name="connsiteX3" fmla="*/ 1012432 w 736703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7030" h="2095500">
                  <a:moveTo>
                    <a:pt x="0" y="0"/>
                  </a:moveTo>
                  <a:lnTo>
                    <a:pt x="7367030" y="0"/>
                  </a:lnTo>
                  <a:lnTo>
                    <a:pt x="6403582" y="2095500"/>
                  </a:lnTo>
                  <a:lnTo>
                    <a:pt x="1012432" y="209550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4835525" y="0"/>
              <a:ext cx="7367588" cy="2095500"/>
            </a:xfrm>
            <a:custGeom>
              <a:avLst/>
              <a:gdLst>
                <a:gd name="connsiteX0" fmla="*/ 0 w 7367030"/>
                <a:gd name="connsiteY0" fmla="*/ 0 h 2095500"/>
                <a:gd name="connsiteX1" fmla="*/ 7367030 w 7367030"/>
                <a:gd name="connsiteY1" fmla="*/ 0 h 2095500"/>
                <a:gd name="connsiteX2" fmla="*/ 6403582 w 7367030"/>
                <a:gd name="connsiteY2" fmla="*/ 2095500 h 2095500"/>
                <a:gd name="connsiteX3" fmla="*/ 1012432 w 736703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7030" h="2095500">
                  <a:moveTo>
                    <a:pt x="0" y="0"/>
                  </a:moveTo>
                  <a:lnTo>
                    <a:pt x="7367030" y="0"/>
                  </a:lnTo>
                  <a:lnTo>
                    <a:pt x="6403582" y="2095500"/>
                  </a:lnTo>
                  <a:lnTo>
                    <a:pt x="1012432" y="209550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848350" y="0"/>
              <a:ext cx="5391150" cy="20955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848350" y="3905250"/>
              <a:ext cx="5391150" cy="295275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7300" y="2399301"/>
            <a:ext cx="5915035" cy="1325563"/>
          </a:xfrm>
          <a:noFill/>
        </p:spPr>
        <p:txBody>
          <a:bodyPr>
            <a:normAutofit/>
          </a:bodyPr>
          <a:lstStyle>
            <a:lvl1pPr algn="ctr">
              <a:defRPr sz="4050">
                <a:solidFill>
                  <a:srgbClr val="43646B"/>
                </a:solidFill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编辑标题</a:t>
            </a:r>
            <a:endParaRPr lang="zh-CN" altLang="en-US" dirty="0">
              <a:uFillTx/>
            </a:endParaRP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8A49176B-9837-4B1B-8DBB-BD9E0F08EA3C}" type="datetimeFigureOut">
              <a:rPr lang="zh-CN" altLang="en-US" smtClean="0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6E4EA263-AD77-4833-B3AC-53029A6A9741}" type="slidenum">
              <a:rPr lang="zh-CN" altLang="en-US" smtClean="0">
                <a:uFillTx/>
              </a:rPr>
              <a:t>‹Nº›</a:t>
            </a:fld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E20EA69D-171E-4928-84B9-F6256BEC5FB1}" type="datetimeFigureOut">
              <a:rPr lang="zh-CN" altLang="en-US" smtClean="0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4D91F902-BFAE-406C-879E-0FD5F8F8722A}" type="slidenum">
              <a:rPr lang="zh-CN" altLang="en-US" smtClean="0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86325" y="308080"/>
            <a:ext cx="4257675" cy="952501"/>
            <a:chOff x="6515100" y="133350"/>
            <a:chExt cx="5676900" cy="1181100"/>
          </a:xfrm>
        </p:grpSpPr>
        <p:sp>
          <p:nvSpPr>
            <p:cNvPr id="14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800">
                <a:uFillTx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5400" dirty="0">
                <a:uFillTx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>
                <a:uFillTx/>
              </a:defRPr>
            </a:lvl1pPr>
          </a:lstStyle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9841" y="711200"/>
            <a:ext cx="3196800" cy="16002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rgbClr val="43646B"/>
                </a:solidFill>
                <a:uFillTx/>
              </a:defRPr>
            </a:lvl1pPr>
          </a:lstStyle>
          <a:p>
            <a:r>
              <a:rPr lang="zh-CN" altLang="en-US" smtClean="0">
                <a:uFillTx/>
              </a:rPr>
              <a:t>单击此处编辑标题</a:t>
            </a:r>
            <a:endParaRPr lang="zh-CN" altLang="en-US" dirty="0"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 hasCustomPrompt="1"/>
          </p:nvPr>
        </p:nvSpPr>
        <p:spPr>
          <a:xfrm>
            <a:off x="4014391" y="733425"/>
            <a:ext cx="44784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uFillTx/>
              </a:defRPr>
            </a:lvl1pPr>
            <a:lvl2pPr marL="342900" indent="0">
              <a:buNone/>
              <a:defRPr sz="2100">
                <a:uFillTx/>
              </a:defRPr>
            </a:lvl2pPr>
            <a:lvl3pPr marL="685800" indent="0">
              <a:buNone/>
              <a:defRPr sz="1800">
                <a:uFillTx/>
              </a:defRPr>
            </a:lvl3pPr>
            <a:lvl4pPr marL="1028700" indent="0">
              <a:buNone/>
              <a:defRPr sz="1500">
                <a:uFillTx/>
              </a:defRPr>
            </a:lvl4pPr>
            <a:lvl5pPr marL="1371600" indent="0">
              <a:buNone/>
              <a:defRPr sz="1500">
                <a:uFillTx/>
              </a:defRPr>
            </a:lvl5pPr>
            <a:lvl6pPr marL="1714500" indent="0">
              <a:buNone/>
              <a:defRPr sz="1500">
                <a:uFillTx/>
              </a:defRPr>
            </a:lvl6pPr>
            <a:lvl7pPr marL="2057400" indent="0">
              <a:buNone/>
              <a:defRPr sz="1500">
                <a:uFillTx/>
              </a:defRPr>
            </a:lvl7pPr>
            <a:lvl8pPr marL="2400300" indent="0">
              <a:buNone/>
              <a:defRPr sz="1500">
                <a:uFillTx/>
              </a:defRPr>
            </a:lvl8pPr>
            <a:lvl9pPr marL="2743200" indent="0">
              <a:buNone/>
              <a:defRPr sz="1500">
                <a:uFillTx/>
              </a:defRPr>
            </a:lvl9pPr>
          </a:lstStyle>
          <a:p>
            <a:pPr lvl="0"/>
            <a:r>
              <a:rPr lang="zh-CN" altLang="en-US" noProof="0" smtClean="0">
                <a:uFillTx/>
              </a:rPr>
              <a:t>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3114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uFillTx/>
              </a:defRPr>
            </a:lvl1pPr>
            <a:lvl2pPr marL="342900" indent="0">
              <a:buNone/>
              <a:defRPr sz="1050">
                <a:uFillTx/>
              </a:defRPr>
            </a:lvl2pPr>
            <a:lvl3pPr marL="685800" indent="0">
              <a:buNone/>
              <a:defRPr sz="900">
                <a:uFillTx/>
              </a:defRPr>
            </a:lvl3pPr>
            <a:lvl4pPr marL="1028700" indent="0">
              <a:buNone/>
              <a:defRPr sz="750">
                <a:uFillTx/>
              </a:defRPr>
            </a:lvl4pPr>
            <a:lvl5pPr marL="1371600" indent="0">
              <a:buNone/>
              <a:defRPr sz="750">
                <a:uFillTx/>
              </a:defRPr>
            </a:lvl5pPr>
            <a:lvl6pPr marL="1714500" indent="0">
              <a:buNone/>
              <a:defRPr sz="750">
                <a:uFillTx/>
              </a:defRPr>
            </a:lvl6pPr>
            <a:lvl7pPr marL="2057400" indent="0">
              <a:buNone/>
              <a:defRPr sz="750">
                <a:uFillTx/>
              </a:defRPr>
            </a:lvl7pPr>
            <a:lvl8pPr marL="2400300" indent="0">
              <a:buNone/>
              <a:defRPr sz="750">
                <a:uFillTx/>
              </a:defRPr>
            </a:lvl8pPr>
            <a:lvl9pPr marL="2743200" indent="0">
              <a:buNone/>
              <a:defRPr sz="75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E80128A9-DF2C-4ACE-A0C4-064AC2AEFD0A}" type="datetimeFigureOut">
              <a:rPr lang="zh-CN" altLang="en-US" smtClean="0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CF6584CE-86D7-4029-9264-4D8EB72771B9}" type="slidenum">
              <a:rPr lang="zh-CN" altLang="en-US" smtClean="0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竖排标题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496175" y="365125"/>
            <a:ext cx="1019175" cy="5811838"/>
          </a:xfrm>
        </p:spPr>
        <p:txBody>
          <a:bodyPr vert="eaVert">
            <a:normAutofit/>
          </a:bodyPr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724650" cy="5811838"/>
          </a:xfrm>
        </p:spPr>
        <p:txBody>
          <a:bodyPr vert="eaVert"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F7C76DDD-8E36-4E9E-8FBC-9380EF5CA4F9}" type="datetimeFigureOut">
              <a:rPr lang="zh-CN" altLang="en-US" smtClean="0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770E2F6D-F271-49B9-B5AB-1A6F0D549A54}" type="slidenum">
              <a:rPr lang="zh-CN" altLang="en-US" smtClean="0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14350"/>
            <a:ext cx="7886700" cy="5600700"/>
          </a:xfrm>
        </p:spPr>
        <p:txBody>
          <a:bodyPr>
            <a:normAutofit/>
          </a:bodyPr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5C9AE56C-1993-4821-9480-053941EEA3E9}" type="datetimeFigureOut">
              <a:rPr lang="zh-CN" altLang="en-US" smtClean="0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/>
          </a:bodyPr>
          <a:lstStyle>
            <a:lvl1pPr>
              <a:defRPr sz="1200">
                <a:uFillTx/>
              </a:defRPr>
            </a:lvl1pPr>
          </a:lstStyle>
          <a:p>
            <a:pPr>
              <a:defRPr>
                <a:uFillTx/>
              </a:defRPr>
            </a:pPr>
            <a:fld id="{23D43750-7CB9-4AC4-9B86-29A5B4FB85CE}" type="slidenum">
              <a:rPr lang="zh-CN" altLang="en-US" smtClean="0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0" y="0"/>
            <a:ext cx="9149954" cy="6858000"/>
            <a:chOff x="0" y="0"/>
            <a:chExt cx="12199938" cy="6858000"/>
          </a:xfrm>
        </p:grpSpPr>
        <p:sp>
          <p:nvSpPr>
            <p:cNvPr id="5" name="任意多边形 4"/>
            <p:cNvSpPr/>
            <p:nvPr/>
          </p:nvSpPr>
          <p:spPr>
            <a:xfrm>
              <a:off x="4938713" y="2914650"/>
              <a:ext cx="7261225" cy="3943350"/>
            </a:xfrm>
            <a:custGeom>
              <a:avLst/>
              <a:gdLst>
                <a:gd name="connsiteX0" fmla="*/ 0 w 7261507"/>
                <a:gd name="connsiteY0" fmla="*/ 0 h 3943350"/>
                <a:gd name="connsiteX1" fmla="*/ 7261507 w 7261507"/>
                <a:gd name="connsiteY1" fmla="*/ 0 h 3943350"/>
                <a:gd name="connsiteX2" fmla="*/ 4938712 w 7261507"/>
                <a:gd name="connsiteY2" fmla="*/ 3943350 h 3943350"/>
                <a:gd name="connsiteX3" fmla="*/ 0 w 7261507"/>
                <a:gd name="connsiteY3" fmla="*/ 3943350 h 394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61507" h="3943350">
                  <a:moveTo>
                    <a:pt x="0" y="0"/>
                  </a:moveTo>
                  <a:lnTo>
                    <a:pt x="7261507" y="0"/>
                  </a:lnTo>
                  <a:lnTo>
                    <a:pt x="4938712" y="3943350"/>
                  </a:lnTo>
                  <a:lnTo>
                    <a:pt x="0" y="394335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0"/>
              <a:ext cx="4938713" cy="68580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38713" y="0"/>
              <a:ext cx="4938712" cy="68580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</p:grpSp>
      <p:grpSp>
        <p:nvGrpSpPr>
          <p:cNvPr id="8" name="组合 11"/>
          <p:cNvGrpSpPr/>
          <p:nvPr/>
        </p:nvGrpSpPr>
        <p:grpSpPr>
          <a:xfrm>
            <a:off x="291704" y="4184650"/>
            <a:ext cx="6438900" cy="119063"/>
            <a:chOff x="1547446" y="3785840"/>
            <a:chExt cx="8585981" cy="11962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1758602" y="3840068"/>
              <a:ext cx="7779458" cy="1435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/>
          </p:nvSpPr>
          <p:spPr>
            <a:xfrm>
              <a:off x="1547446" y="3785840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501329" y="3803385"/>
              <a:ext cx="1632098" cy="1020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1600" y="2149200"/>
            <a:ext cx="4533300" cy="1753200"/>
          </a:xfrm>
        </p:spPr>
        <p:txBody>
          <a:bodyPr anchor="b"/>
          <a:lstStyle>
            <a:lvl1pPr algn="l">
              <a:defRPr sz="6000"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单击此处编辑母版标题样式</a:t>
            </a:r>
            <a:endParaRPr lang="zh-CN" altLang="en-US" dirty="0">
              <a:uFillTx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15666" y="4532399"/>
            <a:ext cx="3990975" cy="1077825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zh-CN" altLang="en-US" dirty="0" smtClean="0">
                <a:uFillTx/>
              </a:rPr>
              <a:t>编辑副标题</a:t>
            </a:r>
            <a:endParaRPr lang="zh-CN" altLang="en-US" dirty="0">
              <a:uFillTx/>
            </a:endParaRP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2378B5D5-DE25-4DFC-936F-807F520F22E1}" type="datetimeFigureOut">
              <a:rPr lang="zh-CN" altLang="en-US">
                <a:uFillTx/>
              </a:rPr>
              <a:t>2017/11/29</a:t>
            </a:fld>
            <a:endParaRPr lang="zh-CN" altLang="en-US">
              <a:uFillTx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5FE164C-63E1-423F-B24B-7D92D7643012}" type="slidenum">
              <a:rPr lang="zh-CN" altLang="en-US">
                <a:uFillTx/>
              </a:rPr>
              <a:t>‹Nº›</a:t>
            </a:fld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543050"/>
            <a:ext cx="7886700" cy="4633913"/>
          </a:xfrm>
        </p:spPr>
        <p:txBody>
          <a:bodyPr/>
          <a:lstStyle/>
          <a:p>
            <a:pPr lvl="0"/>
            <a:r>
              <a:rPr lang="zh-CN" altLang="en-US" dirty="0" smtClean="0">
                <a:uFillTx/>
              </a:rPr>
              <a:t>单击此处编辑母版文本样式</a:t>
            </a:r>
          </a:p>
          <a:p>
            <a:pPr lvl="1"/>
            <a:r>
              <a:rPr lang="zh-CN" altLang="en-US" dirty="0" smtClean="0">
                <a:uFillTx/>
              </a:rPr>
              <a:t>第二级</a:t>
            </a:r>
          </a:p>
          <a:p>
            <a:pPr lvl="2"/>
            <a:r>
              <a:rPr lang="zh-CN" altLang="en-US" dirty="0" smtClean="0">
                <a:uFillTx/>
              </a:rPr>
              <a:t>第三级</a:t>
            </a:r>
          </a:p>
          <a:p>
            <a:pPr lvl="3"/>
            <a:r>
              <a:rPr lang="zh-CN" altLang="en-US" dirty="0" smtClean="0">
                <a:uFillTx/>
              </a:rPr>
              <a:t>第四级</a:t>
            </a:r>
          </a:p>
          <a:p>
            <a:pPr lvl="4"/>
            <a:r>
              <a:rPr lang="zh-CN" altLang="en-US" dirty="0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EA0D458-E32A-4C95-876B-4AC431F37EC2}" type="datetimeFigureOut">
              <a:rPr lang="zh-CN" altLang="en-US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34547D3-A527-4BC9-A79A-04801DE46BA4}" type="slidenum">
              <a:rPr lang="zh-CN" altLang="en-US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133350"/>
            <a:ext cx="4257675" cy="1181100"/>
            <a:chOff x="6515100" y="133350"/>
            <a:chExt cx="5676900" cy="1181100"/>
          </a:xfrm>
        </p:grpSpPr>
        <p:sp>
          <p:nvSpPr>
            <p:cNvPr id="7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5400" dirty="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42975" y="365125"/>
            <a:ext cx="3314700" cy="720725"/>
          </a:xfrm>
        </p:spPr>
        <p:txBody>
          <a:bodyPr/>
          <a:lstStyle>
            <a:lvl1pPr algn="ctr">
              <a:defRPr sz="2800"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编辑标题</a:t>
            </a:r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>
          <a:xfrm>
            <a:off x="0" y="1581150"/>
            <a:ext cx="8215313" cy="3981450"/>
            <a:chOff x="0" y="1581150"/>
            <a:chExt cx="10953750" cy="3981450"/>
          </a:xfrm>
        </p:grpSpPr>
        <p:sp>
          <p:nvSpPr>
            <p:cNvPr id="5" name="矩形 3"/>
            <p:cNvSpPr/>
            <p:nvPr/>
          </p:nvSpPr>
          <p:spPr>
            <a:xfrm>
              <a:off x="0" y="2446338"/>
              <a:ext cx="10953750" cy="2362200"/>
            </a:xfrm>
            <a:custGeom>
              <a:avLst/>
              <a:gdLst>
                <a:gd name="connsiteX0" fmla="*/ 0 w 10953750"/>
                <a:gd name="connsiteY0" fmla="*/ 0 h 1314450"/>
                <a:gd name="connsiteX1" fmla="*/ 10953750 w 10953750"/>
                <a:gd name="connsiteY1" fmla="*/ 0 h 1314450"/>
                <a:gd name="connsiteX2" fmla="*/ 10953750 w 10953750"/>
                <a:gd name="connsiteY2" fmla="*/ 1314450 h 1314450"/>
                <a:gd name="connsiteX3" fmla="*/ 0 w 10953750"/>
                <a:gd name="connsiteY3" fmla="*/ 1314450 h 1314450"/>
                <a:gd name="connsiteX4" fmla="*/ 0 w 10953750"/>
                <a:gd name="connsiteY4" fmla="*/ 0 h 1314450"/>
                <a:gd name="connsiteX0-1" fmla="*/ 0 w 10953750"/>
                <a:gd name="connsiteY0-2" fmla="*/ 0 h 2362200"/>
                <a:gd name="connsiteX1-3" fmla="*/ 10953750 w 10953750"/>
                <a:gd name="connsiteY1-4" fmla="*/ 0 h 2362200"/>
                <a:gd name="connsiteX2-5" fmla="*/ 10953750 w 10953750"/>
                <a:gd name="connsiteY2-6" fmla="*/ 1314450 h 2362200"/>
                <a:gd name="connsiteX3-7" fmla="*/ 9220200 w 10953750"/>
                <a:gd name="connsiteY3-8" fmla="*/ 2362200 h 2362200"/>
                <a:gd name="connsiteX4-9" fmla="*/ 0 w 10953750"/>
                <a:gd name="connsiteY4-10" fmla="*/ 0 h 2362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953750" h="2362200">
                  <a:moveTo>
                    <a:pt x="0" y="0"/>
                  </a:moveTo>
                  <a:lnTo>
                    <a:pt x="10953750" y="0"/>
                  </a:lnTo>
                  <a:lnTo>
                    <a:pt x="10953750" y="1314450"/>
                  </a:lnTo>
                  <a:lnTo>
                    <a:pt x="9220200" y="2362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581150"/>
              <a:ext cx="9886950" cy="398145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409825"/>
              <a:ext cx="10953750" cy="131445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099125" y="2545200"/>
            <a:ext cx="5215950" cy="896400"/>
          </a:xfrm>
        </p:spPr>
        <p:txBody>
          <a:bodyPr anchor="b"/>
          <a:lstStyle>
            <a:lvl1pPr algn="ctr">
              <a:defRPr sz="4800"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编辑标题</a:t>
            </a:r>
            <a:endParaRPr lang="zh-CN" altLang="en-US" dirty="0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9125" y="3994644"/>
            <a:ext cx="5215950" cy="10627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uFillTx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zh-CN" altLang="en-US" dirty="0" smtClean="0">
                <a:uFillTx/>
              </a:rPr>
              <a:t>单击此处编辑母版文本样式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5FBD788-FA56-4974-9C9C-128C738C6268}" type="datetimeFigureOut">
              <a:rPr lang="zh-CN" altLang="en-US">
                <a:uFillTx/>
              </a:rPr>
              <a:t>2017/11/29</a:t>
            </a:fld>
            <a:endParaRPr lang="zh-CN" altLang="en-US">
              <a:uFillTx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7C530B1-C158-43A9-A515-25F1CEE66799}" type="slidenum">
              <a:rPr lang="zh-CN" altLang="en-US">
                <a:uFillTx/>
              </a:rPr>
              <a:t>‹Nº›</a:t>
            </a:fld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133350"/>
            <a:ext cx="4257675" cy="1181100"/>
            <a:chOff x="6515100" y="133350"/>
            <a:chExt cx="5676900" cy="1181100"/>
          </a:xfrm>
        </p:grpSpPr>
        <p:sp>
          <p:nvSpPr>
            <p:cNvPr id="12" name="矩形 4"/>
            <p:cNvSpPr/>
            <p:nvPr/>
          </p:nvSpPr>
          <p:spPr>
            <a:xfrm>
              <a:off x="6991350" y="133350"/>
              <a:ext cx="1543050" cy="685800"/>
            </a:xfrm>
            <a:custGeom>
              <a:avLst/>
              <a:gdLst>
                <a:gd name="connsiteX0" fmla="*/ 0 w 781050"/>
                <a:gd name="connsiteY0" fmla="*/ 0 h 1181100"/>
                <a:gd name="connsiteX1" fmla="*/ 781050 w 781050"/>
                <a:gd name="connsiteY1" fmla="*/ 0 h 1181100"/>
                <a:gd name="connsiteX2" fmla="*/ 781050 w 781050"/>
                <a:gd name="connsiteY2" fmla="*/ 1181100 h 1181100"/>
                <a:gd name="connsiteX3" fmla="*/ 0 w 781050"/>
                <a:gd name="connsiteY3" fmla="*/ 1181100 h 1181100"/>
                <a:gd name="connsiteX4" fmla="*/ 0 w 781050"/>
                <a:gd name="connsiteY4" fmla="*/ 0 h 1181100"/>
                <a:gd name="connsiteX0-1" fmla="*/ 0 w 781050"/>
                <a:gd name="connsiteY0-2" fmla="*/ 0 h 1181100"/>
                <a:gd name="connsiteX1-3" fmla="*/ 781050 w 781050"/>
                <a:gd name="connsiteY1-4" fmla="*/ 0 h 1181100"/>
                <a:gd name="connsiteX2-5" fmla="*/ 781050 w 781050"/>
                <a:gd name="connsiteY2-6" fmla="*/ 1181100 h 1181100"/>
                <a:gd name="connsiteX3-7" fmla="*/ 0 w 781050"/>
                <a:gd name="connsiteY3-8" fmla="*/ 0 h 1181100"/>
                <a:gd name="connsiteX0-9" fmla="*/ 0 w 1543050"/>
                <a:gd name="connsiteY0-10" fmla="*/ 0 h 685800"/>
                <a:gd name="connsiteX1-11" fmla="*/ 781050 w 1543050"/>
                <a:gd name="connsiteY1-12" fmla="*/ 0 h 685800"/>
                <a:gd name="connsiteX2-13" fmla="*/ 1543050 w 1543050"/>
                <a:gd name="connsiteY2-14" fmla="*/ 685800 h 685800"/>
                <a:gd name="connsiteX3-15" fmla="*/ 0 w 1543050"/>
                <a:gd name="connsiteY3-16" fmla="*/ 0 h 685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43050" h="685800">
                  <a:moveTo>
                    <a:pt x="0" y="0"/>
                  </a:moveTo>
                  <a:lnTo>
                    <a:pt x="781050" y="0"/>
                  </a:lnTo>
                  <a:lnTo>
                    <a:pt x="1543050" y="685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515100" y="361950"/>
              <a:ext cx="5676900" cy="7239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991350" y="133350"/>
              <a:ext cx="781050" cy="118110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5400" dirty="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42975" y="365125"/>
            <a:ext cx="3314700" cy="720725"/>
          </a:xfrm>
        </p:spPr>
        <p:txBody>
          <a:bodyPr/>
          <a:lstStyle>
            <a:lvl1pPr algn="ctr">
              <a:defRPr sz="2800"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编辑标题</a:t>
            </a:r>
            <a:endParaRPr lang="zh-CN" altLang="en-US" dirty="0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12900"/>
            <a:ext cx="3886200" cy="4564063"/>
          </a:xfrm>
        </p:spPr>
        <p:txBody>
          <a:bodyPr/>
          <a:lstStyle/>
          <a:p>
            <a:pPr lvl="0"/>
            <a:r>
              <a:rPr lang="zh-CN" altLang="en-US" dirty="0" smtClean="0">
                <a:uFillTx/>
              </a:rPr>
              <a:t>单击此处编辑母版文本样式</a:t>
            </a:r>
          </a:p>
          <a:p>
            <a:pPr lvl="1"/>
            <a:r>
              <a:rPr lang="zh-CN" altLang="en-US" dirty="0" smtClean="0">
                <a:uFillTx/>
              </a:rPr>
              <a:t>第二级</a:t>
            </a:r>
          </a:p>
          <a:p>
            <a:pPr lvl="2"/>
            <a:r>
              <a:rPr lang="zh-CN" altLang="en-US" dirty="0" smtClean="0">
                <a:uFillTx/>
              </a:rPr>
              <a:t>第三级</a:t>
            </a:r>
          </a:p>
          <a:p>
            <a:pPr lvl="3"/>
            <a:r>
              <a:rPr lang="zh-CN" altLang="en-US" dirty="0" smtClean="0">
                <a:uFillTx/>
              </a:rPr>
              <a:t>第四级</a:t>
            </a:r>
          </a:p>
          <a:p>
            <a:pPr lvl="4"/>
            <a:r>
              <a:rPr lang="zh-CN" altLang="en-US" dirty="0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612900"/>
            <a:ext cx="3886200" cy="4564063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0B608E8-93C0-46DB-9F71-6DAE45EA4CD6}" type="datetimeFigureOut">
              <a:rPr lang="zh-CN" altLang="en-US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229B4E3-9613-43BC-AABE-89C4F3B11640}" type="slidenum">
              <a:rPr lang="zh-CN" altLang="en-US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7975"/>
            <a:ext cx="7886700" cy="1325563"/>
          </a:xfrm>
        </p:spPr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7A5650A-F2C8-4BC1-B1AF-C7E101D9F201}" type="datetimeFigureOut">
              <a:rPr lang="zh-CN" altLang="en-US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725C041-6BB6-48E4-AADE-A6D76837D5ED}" type="slidenum">
              <a:rPr lang="zh-CN" altLang="en-US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/>
          <p:nvPr/>
        </p:nvGrpSpPr>
        <p:grpSpPr>
          <a:xfrm>
            <a:off x="3618310" y="0"/>
            <a:ext cx="5534025" cy="6858000"/>
            <a:chOff x="4824413" y="0"/>
            <a:chExt cx="7378700" cy="6858000"/>
          </a:xfrm>
        </p:grpSpPr>
        <p:sp>
          <p:nvSpPr>
            <p:cNvPr id="4" name="任意多边形 3"/>
            <p:cNvSpPr/>
            <p:nvPr/>
          </p:nvSpPr>
          <p:spPr>
            <a:xfrm flipV="1">
              <a:off x="4824413" y="3905250"/>
              <a:ext cx="7367587" cy="2952750"/>
            </a:xfrm>
            <a:custGeom>
              <a:avLst/>
              <a:gdLst>
                <a:gd name="connsiteX0" fmla="*/ 0 w 7367030"/>
                <a:gd name="connsiteY0" fmla="*/ 0 h 2095500"/>
                <a:gd name="connsiteX1" fmla="*/ 7367030 w 7367030"/>
                <a:gd name="connsiteY1" fmla="*/ 0 h 2095500"/>
                <a:gd name="connsiteX2" fmla="*/ 6403582 w 7367030"/>
                <a:gd name="connsiteY2" fmla="*/ 2095500 h 2095500"/>
                <a:gd name="connsiteX3" fmla="*/ 1012432 w 736703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7030" h="2095500">
                  <a:moveTo>
                    <a:pt x="0" y="0"/>
                  </a:moveTo>
                  <a:lnTo>
                    <a:pt x="7367030" y="0"/>
                  </a:lnTo>
                  <a:lnTo>
                    <a:pt x="6403582" y="2095500"/>
                  </a:lnTo>
                  <a:lnTo>
                    <a:pt x="1012432" y="209550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4835525" y="0"/>
              <a:ext cx="7367588" cy="2095500"/>
            </a:xfrm>
            <a:custGeom>
              <a:avLst/>
              <a:gdLst>
                <a:gd name="connsiteX0" fmla="*/ 0 w 7367030"/>
                <a:gd name="connsiteY0" fmla="*/ 0 h 2095500"/>
                <a:gd name="connsiteX1" fmla="*/ 7367030 w 7367030"/>
                <a:gd name="connsiteY1" fmla="*/ 0 h 2095500"/>
                <a:gd name="connsiteX2" fmla="*/ 6403582 w 7367030"/>
                <a:gd name="connsiteY2" fmla="*/ 2095500 h 2095500"/>
                <a:gd name="connsiteX3" fmla="*/ 1012432 w 736703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67030" h="2095500">
                  <a:moveTo>
                    <a:pt x="0" y="0"/>
                  </a:moveTo>
                  <a:lnTo>
                    <a:pt x="7367030" y="0"/>
                  </a:lnTo>
                  <a:lnTo>
                    <a:pt x="6403582" y="2095500"/>
                  </a:lnTo>
                  <a:lnTo>
                    <a:pt x="1012432" y="2095500"/>
                  </a:lnTo>
                  <a:close/>
                </a:path>
              </a:pathLst>
            </a:custGeom>
            <a:solidFill>
              <a:srgbClr val="436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848350" y="0"/>
              <a:ext cx="5391150" cy="2095500"/>
            </a:xfrm>
            <a:prstGeom prst="rect">
              <a:avLst/>
            </a:prstGeom>
            <a:solidFill>
              <a:srgbClr val="5A86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848350" y="3905250"/>
              <a:ext cx="5391150" cy="2952750"/>
            </a:xfrm>
            <a:prstGeom prst="rect">
              <a:avLst/>
            </a:prstGeom>
            <a:solidFill>
              <a:srgbClr val="7FA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lang="zh-CN" altLang="en-US" sz="1350">
                <a:uFillTx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7300" y="2412000"/>
            <a:ext cx="5915035" cy="1325563"/>
          </a:xfrm>
          <a:noFill/>
        </p:spPr>
        <p:txBody>
          <a:bodyPr/>
          <a:lstStyle>
            <a:lvl1pPr algn="ctr">
              <a:defRPr sz="5400">
                <a:solidFill>
                  <a:srgbClr val="43646B"/>
                </a:solidFill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编辑标题</a:t>
            </a:r>
            <a:endParaRPr lang="zh-CN" altLang="en-US" dirty="0">
              <a:uFillTx/>
            </a:endParaRP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A49176B-9837-4B1B-8DBB-BD9E0F08EA3C}" type="datetimeFigureOut">
              <a:rPr lang="zh-CN" altLang="en-US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6E4EA263-AD77-4833-B3AC-53029A6A9741}" type="slidenum">
              <a:rPr lang="zh-CN" altLang="en-US">
                <a:uFillTx/>
              </a:rPr>
              <a:t>‹Nº›</a:t>
            </a:fld>
            <a:endParaRPr lang="zh-CN" altLang="en-US">
              <a:uFillTx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20EA69D-171E-4928-84B9-F6256BEC5FB1}" type="datetimeFigureOut">
              <a:rPr lang="zh-CN" altLang="en-US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D91F902-BFAE-406C-879E-0FD5F8F8722A}" type="slidenum">
              <a:rPr lang="zh-CN" altLang="en-US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  <p:sp>
        <p:nvSpPr>
          <p:cNvPr id="7" name="矩形 4"/>
          <p:cNvSpPr/>
          <p:nvPr/>
        </p:nvSpPr>
        <p:spPr>
          <a:xfrm>
            <a:off x="5243513" y="133350"/>
            <a:ext cx="1157288" cy="685800"/>
          </a:xfrm>
          <a:custGeom>
            <a:avLst/>
            <a:gdLst>
              <a:gd name="connsiteX0" fmla="*/ 0 w 781050"/>
              <a:gd name="connsiteY0" fmla="*/ 0 h 1181100"/>
              <a:gd name="connsiteX1" fmla="*/ 781050 w 781050"/>
              <a:gd name="connsiteY1" fmla="*/ 0 h 1181100"/>
              <a:gd name="connsiteX2" fmla="*/ 781050 w 781050"/>
              <a:gd name="connsiteY2" fmla="*/ 1181100 h 1181100"/>
              <a:gd name="connsiteX3" fmla="*/ 0 w 781050"/>
              <a:gd name="connsiteY3" fmla="*/ 1181100 h 1181100"/>
              <a:gd name="connsiteX4" fmla="*/ 0 w 781050"/>
              <a:gd name="connsiteY4" fmla="*/ 0 h 1181100"/>
              <a:gd name="connsiteX0-1" fmla="*/ 0 w 781050"/>
              <a:gd name="connsiteY0-2" fmla="*/ 0 h 1181100"/>
              <a:gd name="connsiteX1-3" fmla="*/ 781050 w 781050"/>
              <a:gd name="connsiteY1-4" fmla="*/ 0 h 1181100"/>
              <a:gd name="connsiteX2-5" fmla="*/ 781050 w 781050"/>
              <a:gd name="connsiteY2-6" fmla="*/ 1181100 h 1181100"/>
              <a:gd name="connsiteX3-7" fmla="*/ 0 w 781050"/>
              <a:gd name="connsiteY3-8" fmla="*/ 0 h 1181100"/>
              <a:gd name="connsiteX0-9" fmla="*/ 0 w 1543050"/>
              <a:gd name="connsiteY0-10" fmla="*/ 0 h 685800"/>
              <a:gd name="connsiteX1-11" fmla="*/ 781050 w 1543050"/>
              <a:gd name="connsiteY1-12" fmla="*/ 0 h 685800"/>
              <a:gd name="connsiteX2-13" fmla="*/ 1543050 w 1543050"/>
              <a:gd name="connsiteY2-14" fmla="*/ 685800 h 685800"/>
              <a:gd name="connsiteX3-15" fmla="*/ 0 w 1543050"/>
              <a:gd name="connsiteY3-16" fmla="*/ 0 h 685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43050" h="685800">
                <a:moveTo>
                  <a:pt x="0" y="0"/>
                </a:moveTo>
                <a:lnTo>
                  <a:pt x="781050" y="0"/>
                </a:lnTo>
                <a:lnTo>
                  <a:pt x="1543050" y="685800"/>
                </a:lnTo>
                <a:lnTo>
                  <a:pt x="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350">
              <a:uFillTx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86325" y="361950"/>
            <a:ext cx="4257675" cy="723900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350">
              <a:uFillTx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43513" y="133350"/>
            <a:ext cx="585788" cy="1181100"/>
          </a:xfrm>
          <a:prstGeom prst="rect">
            <a:avLst/>
          </a:prstGeom>
          <a:solidFill>
            <a:srgbClr val="7F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5400" dirty="0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t"/>
          <a:lstStyle>
            <a:lvl1pPr>
              <a:defRPr sz="3200">
                <a:solidFill>
                  <a:srgbClr val="43646B"/>
                </a:solidFill>
                <a:uFillTx/>
              </a:defRPr>
            </a:lvl1pPr>
          </a:lstStyle>
          <a:p>
            <a:r>
              <a:rPr lang="zh-CN" altLang="en-US" dirty="0" smtClean="0">
                <a:uFillTx/>
              </a:rPr>
              <a:t>单击此处编辑母版标题样式</a:t>
            </a:r>
            <a:endParaRPr lang="zh-CN" altLang="en-US" dirty="0"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zh-CN" altLang="en-US" noProof="0" smtClean="0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8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80128A9-DF2C-4ACE-A0C4-064AC2AEFD0A}" type="datetimeFigureOut">
              <a:rPr lang="zh-CN" altLang="en-US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F6584CE-86D7-4029-9264-4D8EB72771B9}" type="slidenum">
              <a:rPr lang="zh-CN" altLang="en-US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竖排标题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496175" y="365125"/>
            <a:ext cx="1019175" cy="5811838"/>
          </a:xfrm>
        </p:spPr>
        <p:txBody>
          <a:bodyPr vert="eaVert"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724650" cy="5811838"/>
          </a:xfrm>
        </p:spPr>
        <p:txBody>
          <a:bodyPr vert="eaVert"/>
          <a:lstStyle/>
          <a:p>
            <a:pPr lvl="0"/>
            <a:r>
              <a:rPr lang="zh-CN" altLang="en-US" dirty="0" smtClean="0">
                <a:uFillTx/>
              </a:rPr>
              <a:t>单击此处编辑母版文本样式</a:t>
            </a:r>
          </a:p>
          <a:p>
            <a:pPr lvl="1"/>
            <a:r>
              <a:rPr lang="zh-CN" altLang="en-US" dirty="0" smtClean="0">
                <a:uFillTx/>
              </a:rPr>
              <a:t>第二级</a:t>
            </a:r>
          </a:p>
          <a:p>
            <a:pPr lvl="2"/>
            <a:r>
              <a:rPr lang="zh-CN" altLang="en-US" dirty="0" smtClean="0">
                <a:uFillTx/>
              </a:rPr>
              <a:t>第三级</a:t>
            </a:r>
          </a:p>
          <a:p>
            <a:pPr lvl="3"/>
            <a:r>
              <a:rPr lang="zh-CN" altLang="en-US" dirty="0" smtClean="0">
                <a:uFillTx/>
              </a:rPr>
              <a:t>第四级</a:t>
            </a:r>
          </a:p>
          <a:p>
            <a:pPr lvl="4"/>
            <a:r>
              <a:rPr lang="zh-CN" altLang="en-US" dirty="0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3C43930-1D3F-49BD-A5E1-8B376913FA77}" type="datetimeFigureOut">
              <a:rPr lang="zh-CN" altLang="en-US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B5E5845-7CA3-4049-9FF7-19A720A8A795}" type="slidenum">
              <a:rPr lang="zh-CN" altLang="en-US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14350"/>
            <a:ext cx="7886700" cy="5600700"/>
          </a:xfrm>
        </p:spPr>
        <p:txBody>
          <a:bodyPr/>
          <a:lstStyle/>
          <a:p>
            <a:pPr lvl="0"/>
            <a:r>
              <a:rPr lang="zh-CN" altLang="en-US" dirty="0" smtClean="0">
                <a:uFillTx/>
              </a:rPr>
              <a:t>单击此处编辑母版文本样式</a:t>
            </a:r>
          </a:p>
          <a:p>
            <a:pPr lvl="1"/>
            <a:r>
              <a:rPr lang="zh-CN" altLang="en-US" dirty="0" smtClean="0">
                <a:uFillTx/>
              </a:rPr>
              <a:t>第二级</a:t>
            </a:r>
          </a:p>
          <a:p>
            <a:pPr lvl="2"/>
            <a:r>
              <a:rPr lang="zh-CN" altLang="en-US" dirty="0" smtClean="0">
                <a:uFillTx/>
              </a:rPr>
              <a:t>第三级</a:t>
            </a:r>
          </a:p>
          <a:p>
            <a:pPr lvl="3"/>
            <a:r>
              <a:rPr lang="zh-CN" altLang="en-US" dirty="0" smtClean="0">
                <a:uFillTx/>
              </a:rPr>
              <a:t>第四级</a:t>
            </a:r>
          </a:p>
          <a:p>
            <a:pPr lvl="4"/>
            <a:r>
              <a:rPr lang="zh-CN" altLang="en-US" dirty="0" smtClean="0">
                <a:uFillTx/>
              </a:rPr>
              <a:t>第五级</a:t>
            </a:r>
            <a:endParaRPr lang="zh-CN" altLang="en-US" dirty="0">
              <a:uFillTx/>
            </a:endParaRP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C9AE56C-1993-4821-9480-053941EEA3E9}" type="datetimeFigureOut">
              <a:rPr lang="zh-CN" altLang="en-US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23D43750-7CB9-4AC4-9B86-29A5B4FB85CE}" type="slidenum">
              <a:rPr lang="zh-CN" altLang="en-US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5204892"/>
            <a:ext cx="9144000" cy="1653233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None/>
              <a:defRPr/>
            </a:lvl1pPr>
            <a:lvl2pPr lvl="1">
              <a:spcBef>
                <a:spcPts val="0"/>
              </a:spcBef>
              <a:buSzPts val="3000"/>
              <a:buNone/>
              <a:defRPr/>
            </a:lvl2pPr>
            <a:lvl3pPr lvl="2">
              <a:spcBef>
                <a:spcPts val="0"/>
              </a:spcBef>
              <a:buSzPts val="3000"/>
              <a:buNone/>
              <a:defRPr/>
            </a:lvl3pPr>
            <a:lvl4pPr lvl="3">
              <a:spcBef>
                <a:spcPts val="0"/>
              </a:spcBef>
              <a:buSzPts val="3000"/>
              <a:buNone/>
              <a:defRPr/>
            </a:lvl4pPr>
            <a:lvl5pPr lvl="4">
              <a:spcBef>
                <a:spcPts val="0"/>
              </a:spcBef>
              <a:buSzPts val="3000"/>
              <a:buNone/>
              <a:defRPr/>
            </a:lvl5pPr>
            <a:lvl6pPr lvl="5">
              <a:spcBef>
                <a:spcPts val="0"/>
              </a:spcBef>
              <a:buSzPts val="3000"/>
              <a:buNone/>
              <a:defRPr/>
            </a:lvl6pPr>
            <a:lvl7pPr lvl="6">
              <a:spcBef>
                <a:spcPts val="0"/>
              </a:spcBef>
              <a:buSzPts val="3000"/>
              <a:buNone/>
              <a:defRPr/>
            </a:lvl7pPr>
            <a:lvl8pPr lvl="7">
              <a:spcBef>
                <a:spcPts val="0"/>
              </a:spcBef>
              <a:buSzPts val="3000"/>
              <a:buNone/>
              <a:defRPr/>
            </a:lvl8pPr>
            <a:lvl9pPr lvl="8">
              <a:spcBef>
                <a:spcPts val="0"/>
              </a:spcBef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>
                <a:uFillTx/>
              </a:defRPr>
            </a:lvl1pPr>
            <a:lvl2pPr marL="342900" indent="0">
              <a:buNone/>
              <a:defRPr sz="1800">
                <a:uFillTx/>
              </a:defRPr>
            </a:lvl2pPr>
            <a:lvl3pPr marL="685800" indent="0">
              <a:buNone/>
              <a:defRPr sz="1500">
                <a:uFillTx/>
              </a:defRPr>
            </a:lvl3pPr>
            <a:lvl4pPr marL="1028700" indent="0">
              <a:buNone/>
              <a:defRPr sz="1350">
                <a:uFillTx/>
              </a:defRPr>
            </a:lvl4pPr>
            <a:lvl5pPr marL="1371600" indent="0">
              <a:buNone/>
              <a:defRPr sz="1350">
                <a:uFillTx/>
              </a:defRPr>
            </a:lvl5pPr>
            <a:lvl6pPr marL="1714500" indent="0">
              <a:buNone/>
              <a:defRPr sz="1350">
                <a:uFillTx/>
              </a:defRPr>
            </a:lvl6pPr>
            <a:lvl7pPr marL="2057400" indent="0">
              <a:buNone/>
              <a:defRPr sz="1350">
                <a:uFillTx/>
              </a:defRPr>
            </a:lvl7pPr>
            <a:lvl8pPr marL="2400300" indent="0">
              <a:buNone/>
              <a:defRPr sz="1350">
                <a:uFillTx/>
              </a:defRPr>
            </a:lvl8pPr>
            <a:lvl9pPr marL="2743200" indent="0">
              <a:buNone/>
              <a:defRPr sz="135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>
                <a:uFillTx/>
              </a:defRPr>
            </a:lvl1pPr>
            <a:lvl2pPr marL="342900" indent="0">
              <a:buNone/>
              <a:defRPr sz="1800">
                <a:uFillTx/>
              </a:defRPr>
            </a:lvl2pPr>
            <a:lvl3pPr marL="685800" indent="0">
              <a:buNone/>
              <a:defRPr sz="1500">
                <a:uFillTx/>
              </a:defRPr>
            </a:lvl3pPr>
            <a:lvl4pPr marL="1028700" indent="0">
              <a:buNone/>
              <a:defRPr sz="1350">
                <a:uFillTx/>
              </a:defRPr>
            </a:lvl4pPr>
            <a:lvl5pPr marL="1371600" indent="0">
              <a:buNone/>
              <a:defRPr sz="1350">
                <a:uFillTx/>
              </a:defRPr>
            </a:lvl5pPr>
            <a:lvl6pPr marL="1714500" indent="0">
              <a:buNone/>
              <a:defRPr sz="1350">
                <a:uFillTx/>
              </a:defRPr>
            </a:lvl6pPr>
            <a:lvl7pPr marL="2057400" indent="0">
              <a:buNone/>
              <a:defRPr sz="1350">
                <a:uFillTx/>
              </a:defRPr>
            </a:lvl7pPr>
            <a:lvl8pPr marL="2400300" indent="0">
              <a:buNone/>
              <a:defRPr sz="1350">
                <a:uFillTx/>
              </a:defRPr>
            </a:lvl8pPr>
            <a:lvl9pPr marL="2743200" indent="0">
              <a:buNone/>
              <a:defRPr sz="135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uFillTx/>
              </a:defRPr>
            </a:lvl1pPr>
          </a:lstStyle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100">
                <a:uFillTx/>
              </a:defRPr>
            </a:lvl2pPr>
            <a:lvl3pPr>
              <a:defRPr sz="1800">
                <a:uFillTx/>
              </a:defRPr>
            </a:lvl3pPr>
            <a:lvl4pPr>
              <a:defRPr sz="1500">
                <a:uFillTx/>
              </a:defRPr>
            </a:lvl4pPr>
            <a:lvl5pPr>
              <a:defRPr sz="1500">
                <a:uFillTx/>
              </a:defRPr>
            </a:lvl5pPr>
            <a:lvl6pPr>
              <a:defRPr sz="1500">
                <a:uFillTx/>
              </a:defRPr>
            </a:lvl6pPr>
            <a:lvl7pPr>
              <a:defRPr sz="1500">
                <a:uFillTx/>
              </a:defRPr>
            </a:lvl7pPr>
            <a:lvl8pPr>
              <a:defRPr sz="1500">
                <a:uFillTx/>
              </a:defRPr>
            </a:lvl8pPr>
            <a:lvl9pPr>
              <a:defRPr sz="150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uFillTx/>
              </a:defRPr>
            </a:lvl1pPr>
            <a:lvl2pPr marL="342900" indent="0">
              <a:buNone/>
              <a:defRPr sz="1050">
                <a:uFillTx/>
              </a:defRPr>
            </a:lvl2pPr>
            <a:lvl3pPr marL="685800" indent="0">
              <a:buNone/>
              <a:defRPr sz="900">
                <a:uFillTx/>
              </a:defRPr>
            </a:lvl3pPr>
            <a:lvl4pPr marL="1028700" indent="0">
              <a:buNone/>
              <a:defRPr sz="750">
                <a:uFillTx/>
              </a:defRPr>
            </a:lvl4pPr>
            <a:lvl5pPr marL="1371600" indent="0">
              <a:buNone/>
              <a:defRPr sz="750">
                <a:uFillTx/>
              </a:defRPr>
            </a:lvl5pPr>
            <a:lvl6pPr marL="1714500" indent="0">
              <a:buNone/>
              <a:defRPr sz="750">
                <a:uFillTx/>
              </a:defRPr>
            </a:lvl6pPr>
            <a:lvl7pPr marL="2057400" indent="0">
              <a:buNone/>
              <a:defRPr sz="750">
                <a:uFillTx/>
              </a:defRPr>
            </a:lvl7pPr>
            <a:lvl8pPr marL="2400300" indent="0">
              <a:buNone/>
              <a:defRPr sz="750">
                <a:uFillTx/>
              </a:defRPr>
            </a:lvl8pPr>
            <a:lvl9pPr marL="2743200" indent="0">
              <a:buNone/>
              <a:defRPr sz="75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>
                <a:uFillTx/>
              </a:defRPr>
            </a:lvl1pPr>
          </a:lstStyle>
          <a:p>
            <a:r>
              <a:rPr lang="zh-CN" altLang="en-US" smtClean="0">
                <a:uFillTx/>
              </a:rPr>
              <a:t>单击此处编辑母版标题样式</a:t>
            </a:r>
            <a:endParaRPr lang="zh-CN" altLang="en-US">
              <a:uFillTx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>
                <a:uFillTx/>
              </a:defRPr>
            </a:lvl1pPr>
            <a:lvl2pPr marL="342900" indent="0">
              <a:buNone/>
              <a:defRPr sz="2100">
                <a:uFillTx/>
              </a:defRPr>
            </a:lvl2pPr>
            <a:lvl3pPr marL="685800" indent="0">
              <a:buNone/>
              <a:defRPr sz="1800">
                <a:uFillTx/>
              </a:defRPr>
            </a:lvl3pPr>
            <a:lvl4pPr marL="1028700" indent="0">
              <a:buNone/>
              <a:defRPr sz="1500">
                <a:uFillTx/>
              </a:defRPr>
            </a:lvl4pPr>
            <a:lvl5pPr marL="1371600" indent="0">
              <a:buNone/>
              <a:defRPr sz="1500">
                <a:uFillTx/>
              </a:defRPr>
            </a:lvl5pPr>
            <a:lvl6pPr marL="1714500" indent="0">
              <a:buNone/>
              <a:defRPr sz="1500">
                <a:uFillTx/>
              </a:defRPr>
            </a:lvl6pPr>
            <a:lvl7pPr marL="2057400" indent="0">
              <a:buNone/>
              <a:defRPr sz="1500">
                <a:uFillTx/>
              </a:defRPr>
            </a:lvl7pPr>
            <a:lvl8pPr marL="2400300" indent="0">
              <a:buNone/>
              <a:defRPr sz="1500">
                <a:uFillTx/>
              </a:defRPr>
            </a:lvl8pPr>
            <a:lvl9pPr marL="2743200" indent="0">
              <a:buNone/>
              <a:defRPr sz="1500">
                <a:uFillTx/>
              </a:defRPr>
            </a:lvl9pPr>
          </a:lstStyle>
          <a:p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>
                <a:uFillTx/>
              </a:defRPr>
            </a:lvl1pPr>
            <a:lvl2pPr marL="342900" indent="0">
              <a:buNone/>
              <a:defRPr sz="1350">
                <a:uFillTx/>
              </a:defRPr>
            </a:lvl2pPr>
            <a:lvl3pPr marL="685800" indent="0">
              <a:buNone/>
              <a:defRPr sz="1200">
                <a:uFillTx/>
              </a:defRPr>
            </a:lvl3pPr>
            <a:lvl4pPr marL="1028700" indent="0">
              <a:buNone/>
              <a:defRPr sz="1050">
                <a:uFillTx/>
              </a:defRPr>
            </a:lvl4pPr>
            <a:lvl5pPr marL="1371600" indent="0">
              <a:buNone/>
              <a:defRPr sz="1050">
                <a:uFillTx/>
              </a:defRPr>
            </a:lvl5pPr>
            <a:lvl6pPr marL="1714500" indent="0">
              <a:buNone/>
              <a:defRPr sz="1050">
                <a:uFillTx/>
              </a:defRPr>
            </a:lvl6pPr>
            <a:lvl7pPr marL="2057400" indent="0">
              <a:buNone/>
              <a:defRPr sz="1050">
                <a:uFillTx/>
              </a:defRPr>
            </a:lvl7pPr>
            <a:lvl8pPr marL="2400300" indent="0">
              <a:buNone/>
              <a:defRPr sz="1050">
                <a:uFillTx/>
              </a:defRPr>
            </a:lvl8pPr>
            <a:lvl9pPr marL="2743200" indent="0">
              <a:buNone/>
              <a:defRPr sz="1050">
                <a:uFillTx/>
              </a:defRPr>
            </a:lvl9pPr>
          </a:lstStyle>
          <a:p>
            <a:pPr lvl="0"/>
            <a:r>
              <a:rPr lang="zh-CN" altLang="en-US" smtClean="0">
                <a:uFillTx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>
              <a:uFillTx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  <a:p>
            <a:pPr lvl="0"/>
            <a:endParaRPr lang="zh-CN" altLang="en-US">
              <a:uFillTx/>
            </a:endParaRP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68313" y="63087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uFillTx/>
              </a:defRPr>
            </a:lvl1pPr>
          </a:lstStyle>
          <a:p>
            <a:pPr lvl="0"/>
            <a:endParaRPr lang="es-ES">
              <a:uFillTx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uFillTx/>
              </a:defRPr>
            </a:lvl1pPr>
          </a:lstStyle>
          <a:p>
            <a:pPr lvl="0"/>
            <a:endParaRPr lang="es-ES">
              <a:uFillTx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uFillTx/>
              </a:defRPr>
            </a:lvl1pPr>
          </a:lstStyle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  <p:pic>
        <p:nvPicPr>
          <p:cNvPr id="1031" name="图片 10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240000">
            <a:off x="22225" y="6611938"/>
            <a:ext cx="647700" cy="20478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uFillTx/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2051" name="文本占位符 205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2052" name="日期占位符 2051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uFillTx/>
              </a:defRPr>
            </a:lvl1pPr>
          </a:lstStyle>
          <a:p>
            <a:pPr lvl="0"/>
            <a:endParaRPr lang="es-ES">
              <a:uFillTx/>
            </a:endParaRPr>
          </a:p>
        </p:txBody>
      </p:sp>
      <p:sp>
        <p:nvSpPr>
          <p:cNvPr id="2053" name="页脚占位符 2052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uFillTx/>
              </a:defRPr>
            </a:lvl1pPr>
          </a:lstStyle>
          <a:p>
            <a:pPr lvl="0"/>
            <a:endParaRPr lang="es-ES">
              <a:uFillTx/>
            </a:endParaRPr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uFillTx/>
              </a:defRPr>
            </a:lvl1pPr>
          </a:lstStyle>
          <a:p>
            <a:pPr lvl="0"/>
            <a:fld id="{9A0DB2DC-4C9A-4742-B13C-FB6460FD3503}" type="slidenum">
              <a:rPr lang="es-ES">
                <a:uFillTx/>
              </a:rPr>
              <a:t>‹Nº›</a:t>
            </a:fld>
            <a:endParaRPr lang="es-E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uFillTx/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uFillTx/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en-US" dirty="0" smtClean="0">
                <a:uFillTx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smtClean="0">
                <a:uFillTx/>
              </a:rPr>
              <a:t>单击此处编辑文本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</a:defRPr>
            </a:lvl1pPr>
          </a:lstStyle>
          <a:p>
            <a:pPr>
              <a:defRPr>
                <a:uFillTx/>
              </a:defRPr>
            </a:pPr>
            <a:fld id="{F7C76DDD-8E36-4E9E-8FBC-9380EF5CA4F9}" type="datetimeFigureOut">
              <a:rPr lang="zh-CN" altLang="en-US" smtClean="0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</a:defRPr>
            </a:lvl1pPr>
          </a:lstStyle>
          <a:p>
            <a:pPr>
              <a:defRPr>
                <a:uFillTx/>
              </a:defRPr>
            </a:pPr>
            <a:fld id="{770E2F6D-F271-49B9-B5AB-1A6F0D549A54}" type="slidenum">
              <a:rPr lang="zh-CN" altLang="en-US" smtClean="0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  <p:sp>
        <p:nvSpPr>
          <p:cNvPr id="2" name="KSO_TEMPLATE" hidden="1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uFillTx/>
            </a:endParaRPr>
          </a:p>
        </p:txBody>
      </p:sp>
      <p:sp>
        <p:nvSpPr>
          <p:cNvPr id="8" name="KSO_TEMPLATE" hidden="1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uFillTx/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uFillTx/>
          <a:latin typeface="Arial" panose="020B0604020202020204" pitchFamily="34" charset="0"/>
          <a:ea typeface="黑体" panose="0201060906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uFillTx/>
          <a:latin typeface="Arial" panose="020B0604020202020204" pitchFamily="34" charset="0"/>
          <a:ea typeface="黑体" panose="0201060906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uFillTx/>
          <a:latin typeface="Arial" panose="020B0604020202020204" pitchFamily="34" charset="0"/>
          <a:ea typeface="黑体" panose="0201060906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bg1"/>
          </a:solidFill>
          <a:uFillTx/>
          <a:latin typeface="Arial" panose="020B0604020202020204" pitchFamily="34" charset="0"/>
          <a:ea typeface="黑体" panose="02010609060101010101" pitchFamily="2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uFillTx/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uFillTx/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uFillTx/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uFillTx/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zh-CN">
          <a:uFillTx/>
        </a:defRPr>
      </a:defPPr>
      <a:lvl1pPr marL="0" algn="l" defTabSz="6858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 smtClean="0">
                <a:uFillTx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>
                <a:uFillTx/>
              </a:rPr>
              <a:t>单击此处编辑文本</a:t>
            </a:r>
          </a:p>
          <a:p>
            <a:pPr lvl="1"/>
            <a:r>
              <a:rPr lang="zh-CN" altLang="en-US" smtClean="0">
                <a:uFillTx/>
              </a:rPr>
              <a:t>第二级</a:t>
            </a:r>
          </a:p>
          <a:p>
            <a:pPr lvl="2"/>
            <a:r>
              <a:rPr lang="zh-CN" altLang="en-US" smtClean="0">
                <a:uFillTx/>
              </a:rPr>
              <a:t>第三级</a:t>
            </a:r>
          </a:p>
          <a:p>
            <a:pPr lvl="3"/>
            <a:r>
              <a:rPr lang="zh-CN" altLang="en-US" smtClean="0">
                <a:uFillTx/>
              </a:rPr>
              <a:t>第四级</a:t>
            </a:r>
          </a:p>
          <a:p>
            <a:pPr lvl="4"/>
            <a:r>
              <a:rPr lang="zh-CN" altLang="en-US" smtClean="0">
                <a:uFillTx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</a:defRPr>
            </a:lvl1pPr>
          </a:lstStyle>
          <a:p>
            <a:pPr>
              <a:defRPr>
                <a:uFillTx/>
              </a:defRPr>
            </a:pPr>
            <a:fld id="{F7C76DDD-8E36-4E9E-8FBC-9380EF5CA4F9}" type="datetimeFigureOut">
              <a:rPr lang="zh-CN" altLang="en-US">
                <a:uFillTx/>
              </a:rPr>
              <a:t>2017/11/29</a:t>
            </a:fld>
            <a:endParaRPr lang="zh-CN" altLang="en-US" dirty="0">
              <a:uFillTx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</a:defRPr>
            </a:lvl1pPr>
          </a:lstStyle>
          <a:p>
            <a:pPr>
              <a:defRPr>
                <a:uFillTx/>
              </a:defRPr>
            </a:pPr>
            <a:endParaRPr lang="zh-CN" altLang="en-US">
              <a:uFillTx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uFillTx/>
                <a:latin typeface="+mn-lt"/>
                <a:ea typeface="+mn-ea"/>
              </a:defRPr>
            </a:lvl1pPr>
          </a:lstStyle>
          <a:p>
            <a:pPr>
              <a:defRPr>
                <a:uFillTx/>
              </a:defRPr>
            </a:pPr>
            <a:fld id="{770E2F6D-F271-49B9-B5AB-1A6F0D549A54}" type="slidenum">
              <a:rPr lang="zh-CN" altLang="en-US">
                <a:uFillTx/>
              </a:rPr>
              <a:t>‹Nº›</a:t>
            </a:fld>
            <a:endParaRPr lang="zh-CN" altLang="en-US" dirty="0">
              <a:uFillTx/>
            </a:endParaRPr>
          </a:p>
        </p:txBody>
      </p:sp>
      <p:sp>
        <p:nvSpPr>
          <p:cNvPr id="2" name="KSO_TEMPLATE" hidden="1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uFillTx/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uFillTx/>
          <a:latin typeface="Arial" panose="020B0604020202020204" pitchFamily="34" charset="0"/>
          <a:ea typeface="黑体" panose="0201060906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uFillTx/>
          <a:latin typeface="Arial" panose="020B0604020202020204" pitchFamily="34" charset="0"/>
          <a:ea typeface="黑体" panose="0201060906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uFillTx/>
          <a:latin typeface="Arial" panose="020B0604020202020204" pitchFamily="34" charset="0"/>
          <a:ea typeface="黑体" panose="0201060906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uFillTx/>
          <a:latin typeface="Arial" panose="020B0604020202020204" pitchFamily="34" charset="0"/>
          <a:ea typeface="黑体" panose="0201060906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zh-CN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lorenahernanz.blogspot.com.es/2009/05/trabajo-colmenar-de-oreja.html" TargetMode="External"/><Relationship Id="rId3" Type="http://schemas.openxmlformats.org/officeDocument/2006/relationships/hyperlink" Target="https://es.slideshare.net/fueradeclase-vdp/colmenar-de-oreja-c" TargetMode="External"/><Relationship Id="rId7" Type="http://schemas.openxmlformats.org/officeDocument/2006/relationships/hyperlink" Target="http://turismomadrid.es/es/descubre/colmenar-de-oreja/de-inter%C3%A9s/5037-entorno-natural.html" TargetMode="External"/><Relationship Id="rId2" Type="http://schemas.openxmlformats.org/officeDocument/2006/relationships/hyperlink" Target="http://www.spainviajes.com/que-ver-en-madrid/villaconejos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www.madrid.org/cs/Satellite?c=CM_InfPractica_FA&amp;cid=1109168009798&amp;idConsejeria=1109266187260&amp;idListConsj=1109265444710&amp;language=es&amp;pagename=ComunidadMadrid/Estructura&amp;pv=1354593030052" TargetMode="External"/><Relationship Id="rId5" Type="http://schemas.openxmlformats.org/officeDocument/2006/relationships/hyperlink" Target="https://es.climate-data.org/location/185406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www.naturaspain.com/naturaleza-flora-y-fauna-en-el-municipio-de-colmenar-de-oreja.html" TargetMode="External"/><Relationship Id="rId9" Type="http://schemas.openxmlformats.org/officeDocument/2006/relationships/hyperlink" Target="http://www.uam.es/gruposinv/urbytur/documentos/ATLAS_NACIONAL_Turismo_rural.pdf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tosmacro.com/paro/espana/municipios/madrid/madrid/colmenar-de-oreja" TargetMode="External"/><Relationship Id="rId13" Type="http://schemas.openxmlformats.org/officeDocument/2006/relationships/hyperlink" Target="https://es.wikipedia.org/wiki/Colmenar_de_Oreja" TargetMode="External"/><Relationship Id="rId3" Type="http://schemas.openxmlformats.org/officeDocument/2006/relationships/hyperlink" Target="http://www.madrid.org/iestadis/fijas/estructu/general/anuario/ianucap02.htm" TargetMode="External"/><Relationship Id="rId7" Type="http://schemas.openxmlformats.org/officeDocument/2006/relationships/hyperlink" Target="https://www.datosmacro.com/paro/espana/municipios/madrid/madrid/villaconejos" TargetMode="External"/><Relationship Id="rId12" Type="http://schemas.openxmlformats.org/officeDocument/2006/relationships/hyperlink" Target="https://es.wikipedia.org/wiki/Villaconejos" TargetMode="External"/><Relationship Id="rId2" Type="http://schemas.openxmlformats.org/officeDocument/2006/relationships/hyperlink" Target="http://www.madrid.org/iestadis/fijas/estructu/general/anuario/descarga/anu2-1-3.xls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www.madrid.org/cs/Satellite?c=CM_InfPractica_FA&amp;cid=1354221880916&amp;idConsejeria=1109266187260&amp;idListConsj=1109266100973&amp;language=es&amp;pagename=ComunidadMadrid/Estructura&amp;pid=1109265444699&amp;pv=1354264881261&amp;sm=1109265843983" TargetMode="External"/><Relationship Id="rId11" Type="http://schemas.openxmlformats.org/officeDocument/2006/relationships/hyperlink" Target="https://www.unaventanadesdemadrid.com/comunidad-de-madrid/villaconejos.html" TargetMode="External"/><Relationship Id="rId5" Type="http://schemas.openxmlformats.org/officeDocument/2006/relationships/hyperlink" Target="http://www.foro-ciudad.com/madrid/colmenar-de-oreja/mensaje-11461235.html" TargetMode="External"/><Relationship Id="rId10" Type="http://schemas.openxmlformats.org/officeDocument/2006/relationships/hyperlink" Target="http://lorenahernanz.blogspot.com.es/2009/05/trabajo-colmenar-de-oreja.html" TargetMode="External"/><Relationship Id="rId4" Type="http://schemas.openxmlformats.org/officeDocument/2006/relationships/hyperlink" Target="http://www.foro-ciudad.com/madrid/villaconejos/mensaje-11461356.html" TargetMode="External"/><Relationship Id="rId9" Type="http://schemas.openxmlformats.org/officeDocument/2006/relationships/hyperlink" Target="http://www.madrid.org/iestadis/fijas/informes/descarga/perfils90.pdf" TargetMode="External"/><Relationship Id="rId1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ctrTitle"/>
          </p:nvPr>
        </p:nvSpPr>
        <p:spPr>
          <a:xfrm>
            <a:off x="45720" y="1504950"/>
            <a:ext cx="5850890" cy="2357755"/>
          </a:xfrm>
        </p:spPr>
        <p:txBody>
          <a:bodyPr lIns="90000" tIns="46800" rIns="90000" bIns="46800">
            <a:normAutofit fontScale="90000"/>
          </a:bodyPr>
          <a:lstStyle/>
          <a:p>
            <a:pPr eaLnBrk="1" hangingPunct="1"/>
            <a:r>
              <a:rPr lang="es-ES" smtClean="0">
                <a:uFillTx/>
              </a:rPr>
              <a:t>PLAN DIRECTOR DE COLMENAR DE OREJA Y VILLACONEJOS</a:t>
            </a:r>
          </a:p>
        </p:txBody>
      </p:sp>
      <p:sp>
        <p:nvSpPr>
          <p:cNvPr id="5123" name="副标题 2"/>
          <p:cNvSpPr>
            <a:spLocks noGrp="1"/>
          </p:cNvSpPr>
          <p:nvPr>
            <p:ph type="subTitle" idx="1"/>
          </p:nvPr>
        </p:nvSpPr>
        <p:spPr>
          <a:xfrm>
            <a:off x="1515745" y="4532630"/>
            <a:ext cx="3990975" cy="1515110"/>
          </a:xfrm>
        </p:spPr>
        <p:txBody>
          <a:bodyPr lIns="90000" tIns="46800" rIns="90000" bIns="46800">
            <a:normAutofit/>
          </a:bodyPr>
          <a:lstStyle/>
          <a:p>
            <a:pPr eaLnBrk="1" hangingPunct="1"/>
            <a:r>
              <a:rPr lang="es-ES" altLang="zh-CN" smtClean="0">
                <a:uFillTx/>
              </a:rPr>
              <a:t>PT1_G06_FINAL</a:t>
            </a:r>
            <a:endParaRPr lang="es-ES" altLang="zh-CN" smtClean="0">
              <a:uFillTx/>
            </a:endParaRPr>
          </a:p>
          <a:p>
            <a:pPr eaLnBrk="1" hangingPunct="1"/>
            <a:r>
              <a:rPr lang="es-ES" altLang="zh-CN" dirty="0" err="1" smtClean="0">
                <a:uFillTx/>
              </a:rPr>
              <a:t>Yao</a:t>
            </a:r>
            <a:r>
              <a:rPr lang="es-ES" altLang="zh-CN" dirty="0" smtClean="0">
                <a:uFillTx/>
              </a:rPr>
              <a:t> Hao </a:t>
            </a:r>
          </a:p>
          <a:p>
            <a:pPr eaLnBrk="1" hangingPunct="1"/>
            <a:r>
              <a:rPr lang="es-ES" altLang="zh-CN" dirty="0" err="1" smtClean="0">
                <a:uFillTx/>
              </a:rPr>
              <a:t>Huihui</a:t>
            </a:r>
            <a:r>
              <a:rPr lang="es-ES" altLang="zh-CN" dirty="0" smtClean="0">
                <a:uFillTx/>
              </a:rPr>
              <a:t> </a:t>
            </a:r>
            <a:r>
              <a:rPr lang="es-ES" altLang="zh-CN" dirty="0" err="1" smtClean="0">
                <a:uFillTx/>
              </a:rPr>
              <a:t>Chen</a:t>
            </a:r>
            <a:endParaRPr lang="es-ES" altLang="zh-CN" dirty="0" smtClean="0">
              <a:uFillTx/>
            </a:endParaRPr>
          </a:p>
          <a:p>
            <a:pPr eaLnBrk="1" hangingPunct="1"/>
            <a:r>
              <a:rPr lang="es-ES" altLang="zh-CN" dirty="0" err="1" smtClean="0">
                <a:uFillTx/>
              </a:rPr>
              <a:t>Chen</a:t>
            </a:r>
            <a:r>
              <a:rPr lang="es-ES" altLang="zh-CN" dirty="0" smtClean="0">
                <a:uFillTx/>
              </a:rPr>
              <a:t> Fan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22" y="3590928"/>
            <a:ext cx="2918535" cy="291853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5975" y="393700"/>
            <a:ext cx="2923540" cy="292354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7 CuadroTexto"/>
          <p:cNvSpPr txBox="1"/>
          <p:nvPr/>
        </p:nvSpPr>
        <p:spPr>
          <a:xfrm>
            <a:off x="5895975" y="3590925"/>
            <a:ext cx="1635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uFillTx/>
              </a:rPr>
              <a:t>Villaconejos</a:t>
            </a:r>
            <a:endParaRPr lang="es-ES" dirty="0">
              <a:uFillTx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896233" y="393885"/>
            <a:ext cx="129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uFillTx/>
              </a:rPr>
              <a:t>Colmenar de Oreja</a:t>
            </a:r>
            <a:endParaRPr lang="es-ES" dirty="0">
              <a:uFillTx/>
            </a:endParaRP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60" y="5261928"/>
            <a:ext cx="1121410" cy="11214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98625" y="6144895"/>
            <a:ext cx="4197350" cy="548640"/>
          </a:xfrm>
          <a:prstGeom prst="rect">
            <a:avLst/>
          </a:prstGeom>
        </p:spPr>
        <p:txBody>
          <a:bodyPr/>
          <a:lstStyle/>
          <a:p>
            <a:r>
              <a:rPr lang="es-ES" altLang="zh-CN" sz="14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PLANIFICACIÓN TERRITORIAL Y TURÍSTICA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792220" y="389255"/>
            <a:ext cx="5432425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       </a:t>
            </a:r>
            <a:r>
              <a:rPr lang="es-ES" altLang="en-US"/>
              <a:t>Las infraestructuras</a:t>
            </a:r>
            <a:r>
              <a:rPr lang="en-US" sz="2400"/>
              <a:t>  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311700" y="2087125"/>
            <a:ext cx="8520600" cy="333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CARRETERAS Y AUTOBUSES</a:t>
            </a:r>
          </a:p>
          <a:p>
            <a:pPr lvl="0">
              <a:spcBef>
                <a:spcPts val="0"/>
              </a:spcBef>
              <a:buNone/>
            </a:pPr>
            <a:endParaRPr lang="en-US"/>
          </a:p>
        </p:txBody>
      </p:sp>
      <p:pic>
        <p:nvPicPr>
          <p:cNvPr id="179" name="Shape 17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11700" y="2683500"/>
            <a:ext cx="3462316" cy="29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00475" y="2683500"/>
            <a:ext cx="5121575" cy="26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1785" y="506095"/>
            <a:ext cx="2359025" cy="14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775585" y="506095"/>
            <a:ext cx="1776730" cy="1487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851910" y="397510"/>
            <a:ext cx="5432425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       </a:t>
            </a:r>
            <a:r>
              <a:rPr lang="es-ES" altLang="en-US"/>
              <a:t>Recursos turísticos</a:t>
            </a:r>
            <a:r>
              <a:rPr lang="en-US" sz="2400"/>
              <a:t>  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15240" y="2553711"/>
            <a:ext cx="2082700" cy="15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547440" y="4041815"/>
            <a:ext cx="30261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Iglesia de Santa María el Mayor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38710" y="2566328"/>
            <a:ext cx="2009775" cy="1308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183678" y="587153"/>
            <a:ext cx="2009775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15240" y="4514595"/>
            <a:ext cx="5829474" cy="1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2993915" y="3815240"/>
            <a:ext cx="2272500" cy="13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Museo de melón</a:t>
            </a:r>
          </a:p>
          <a:p>
            <a:pPr lvl="0">
              <a:spcBef>
                <a:spcPts val="0"/>
              </a:spcBef>
              <a:buNone/>
            </a:pPr>
            <a:endParaRPr lang="en-US"/>
          </a:p>
        </p:txBody>
      </p:sp>
      <p:sp>
        <p:nvSpPr>
          <p:cNvPr id="193" name="Shape 193"/>
          <p:cNvSpPr txBox="1"/>
          <p:nvPr/>
        </p:nvSpPr>
        <p:spPr>
          <a:xfrm>
            <a:off x="3336533" y="1377318"/>
            <a:ext cx="1452000" cy="21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Cueva de vino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6588840" y="5050565"/>
            <a:ext cx="1773600" cy="2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Plaza Mayor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958918" y="1793328"/>
            <a:ext cx="2082700" cy="156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6115190" y="3484910"/>
            <a:ext cx="1926300" cy="21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Fuente Valdepinar</a:t>
            </a:r>
          </a:p>
          <a:p>
            <a:pPr lvl="0">
              <a:spcBef>
                <a:spcPts val="0"/>
              </a:spcBef>
              <a:buNone/>
            </a:pPr>
            <a:endParaRPr lang="en-US"/>
          </a:p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851910" y="397510"/>
            <a:ext cx="5432425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       </a:t>
            </a:r>
            <a:r>
              <a:rPr lang="es-ES" altLang="en-US"/>
              <a:t>Productos turísticos</a:t>
            </a:r>
            <a:r>
              <a:rPr lang="en-US" sz="2400"/>
              <a:t>  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141605" y="397510"/>
            <a:ext cx="4700905" cy="89598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/>
              <a:t>Alojamientos: escasos en ambos municipios. (fuente: Booking)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2"/>
          <a:srcRect l="28254" t="15912" r="3050" b="6465"/>
          <a:stretch>
            <a:fillRect/>
          </a:stretch>
        </p:blipFill>
        <p:spPr>
          <a:xfrm>
            <a:off x="141605" y="1293495"/>
            <a:ext cx="3353435" cy="205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3"/>
          <a:srcRect l="27877" t="15850" r="3695" b="5914"/>
          <a:stretch>
            <a:fillRect/>
          </a:stretch>
        </p:blipFill>
        <p:spPr>
          <a:xfrm>
            <a:off x="3495040" y="1293495"/>
            <a:ext cx="3218180" cy="205930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4548505" y="3601085"/>
            <a:ext cx="4465955" cy="1254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sz="2000"/>
              <a:t>Restaurantes (fuente: TripAdvisor)</a:t>
            </a:r>
          </a:p>
          <a:p>
            <a:pPr marL="457200" lvl="0" indent="-342900" rtl="0">
              <a:spcBef>
                <a:spcPts val="0"/>
              </a:spcBef>
              <a:buSzPts val="1800"/>
              <a:buChar char="➔"/>
            </a:pPr>
            <a:r>
              <a:rPr lang="en-US" sz="2000"/>
              <a:t>Gastronomía: Melón y vino</a:t>
            </a:r>
          </a:p>
          <a:p>
            <a:pPr lvl="0">
              <a:spcBef>
                <a:spcPts val="0"/>
              </a:spcBef>
              <a:buNone/>
            </a:pPr>
            <a:endParaRPr sz="2000"/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4"/>
          <a:srcRect t="11209" b="6248"/>
          <a:stretch>
            <a:fillRect/>
          </a:stretch>
        </p:blipFill>
        <p:spPr>
          <a:xfrm>
            <a:off x="351165" y="3813620"/>
            <a:ext cx="4097901" cy="246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4872460" y="4349560"/>
            <a:ext cx="3392100" cy="200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Bar Tomat´t2,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Bar La Cueva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Bar La Parada-Casa EL PUA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Bar-Bocatería Cava Nueva,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Bar El Buleva,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Churrería-Chocolatería La Plaza, etc.</a:t>
            </a:r>
          </a:p>
          <a:p>
            <a:pPr lvl="0">
              <a:spcBef>
                <a:spcPts val="0"/>
              </a:spcBef>
              <a:buNone/>
            </a:pPr>
            <a:endParaRPr lang="en-US"/>
          </a:p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013835" y="397510"/>
            <a:ext cx="5109210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       </a:t>
            </a:r>
            <a:r>
              <a:rPr lang="es-ES"/>
              <a:t>Perfil de turista</a:t>
            </a:r>
            <a:r>
              <a:rPr lang="en-US" sz="2400"/>
              <a:t> 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311700" y="2087125"/>
            <a:ext cx="4321800" cy="333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Perfil de los turistas: 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 Familias con niños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 Gentes jóvenes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 Parejas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 Renta media-baja</a:t>
            </a:r>
          </a:p>
          <a:p>
            <a:pPr marL="457200" lvl="0" indent="-342900">
              <a:spcBef>
                <a:spcPts val="0"/>
              </a:spcBef>
              <a:buSzPts val="1800"/>
              <a:buChar char="❏"/>
            </a:pPr>
            <a:r>
              <a:rPr lang="en-US"/>
              <a:t> Gente que vive alrededor de dichos municipios</a:t>
            </a:r>
          </a:p>
          <a:p>
            <a:pPr lvl="0">
              <a:spcBef>
                <a:spcPts val="0"/>
              </a:spcBef>
              <a:buNone/>
            </a:pPr>
            <a:endParaRPr lang="en-US"/>
          </a:p>
          <a:p>
            <a:pPr lvl="0">
              <a:spcBef>
                <a:spcPts val="0"/>
              </a:spcBef>
              <a:buNone/>
            </a:pPr>
            <a:endParaRPr lang="en-US"/>
          </a:p>
        </p:txBody>
      </p:sp>
      <p:pic>
        <p:nvPicPr>
          <p:cNvPr id="220" name="Shape 2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640675" y="4535274"/>
            <a:ext cx="1113275" cy="12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23717" y="4449322"/>
            <a:ext cx="749108" cy="130755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4977225" y="2087125"/>
            <a:ext cx="4166700" cy="2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Comportamiento de la demanda: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Roboto" panose="02000000000000000000"/>
              <a:buChar char="❖"/>
            </a:pPr>
            <a:r>
              <a:rPr lang="en-US"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Temporada alta: mayo-agosto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Roboto" panose="02000000000000000000"/>
              <a:buChar char="❖"/>
            </a:pPr>
            <a:r>
              <a:rPr lang="en-US"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Estancia media: 1 día y no pernoctan. </a:t>
            </a:r>
          </a:p>
          <a:p>
            <a:pPr marL="457200" lvl="0" indent="-342900">
              <a:spcBef>
                <a:spcPts val="0"/>
              </a:spcBef>
              <a:buSzPts val="1800"/>
              <a:buFont typeface="Roboto" panose="02000000000000000000"/>
              <a:buChar char="❖"/>
            </a:pPr>
            <a:r>
              <a:rPr lang="en-US"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La demanda es baja durante los días laborales (Lun-Vie), y durante los fines de semanas y festivos la demanda es relativamente alta.</a:t>
            </a:r>
          </a:p>
          <a:p>
            <a:pPr lvl="0">
              <a:spcBef>
                <a:spcPts val="0"/>
              </a:spcBef>
              <a:buNone/>
            </a:pPr>
            <a:endParaRPr lang="en-US" sz="1800"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lvl="0">
              <a:spcBef>
                <a:spcPts val="0"/>
              </a:spcBef>
              <a:buNone/>
            </a:pPr>
            <a:endParaRPr lang="en-US" sz="1800"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116070" y="337820"/>
            <a:ext cx="5109210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       </a:t>
            </a:r>
            <a:r>
              <a:rPr lang="es-ES" sz="2400"/>
              <a:t>Factores de competencia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467400" y="1209724"/>
            <a:ext cx="1113274" cy="12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495242" y="3340797"/>
            <a:ext cx="749108" cy="130755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11700" y="2087125"/>
            <a:ext cx="8520600" cy="333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/>
              <a:t>Factores que nos hacen competentes: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/>
              <a:t>Espacios protegidos: carrizales y sotos de Aranjuez; Vegas, Cuestas y  Páramos de sureste de Madrid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/>
              <a:t> Marca de melón reconocidos a nivel nacional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/>
              <a:t> Actividades relacionadas con melón y vino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-US"/>
              <a:t> Visita guiada de museo de melón y cuevas de vino</a:t>
            </a:r>
          </a:p>
          <a:p>
            <a:pPr marL="457200" lvl="0" indent="-342900">
              <a:spcBef>
                <a:spcPts val="0"/>
              </a:spcBef>
              <a:buSzPts val="1800"/>
              <a:buChar char="➔"/>
            </a:pPr>
            <a:r>
              <a:rPr lang="en-US"/>
              <a:t> Rutas de fuentes y senderismo</a:t>
            </a:r>
          </a:p>
          <a:p>
            <a:pPr lvl="0">
              <a:spcBef>
                <a:spcPts val="0"/>
              </a:spcBef>
              <a:buNone/>
            </a:pPr>
            <a:endParaRPr lang="en-US"/>
          </a:p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5953125" y="416560"/>
            <a:ext cx="2667000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Síntesis</a:t>
            </a:r>
          </a:p>
        </p:txBody>
      </p:sp>
      <p:pic>
        <p:nvPicPr>
          <p:cNvPr id="236" name="Shape 23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831475" y="4468749"/>
            <a:ext cx="1113275" cy="12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46592" y="4382797"/>
            <a:ext cx="749108" cy="13075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311700" y="2220725"/>
            <a:ext cx="8520600" cy="3205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Las infraestructuras y los transportes públicos pueden mejorar</a:t>
            </a: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Poseen abundantes recursos naturales y culturales</a:t>
            </a: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Escasas ofertas de los alojamientos</a:t>
            </a: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Abundantes ofertas turísticas</a:t>
            </a:r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US" sz="2000"/>
              <a:t>Gastronomía: cocina tradicional y casera; falta de variabilidad</a:t>
            </a:r>
          </a:p>
          <a:p>
            <a:pPr marL="457200" lvl="0" indent="-355600">
              <a:spcBef>
                <a:spcPts val="0"/>
              </a:spcBef>
              <a:buSzPts val="2000"/>
              <a:buChar char="-"/>
            </a:pPr>
            <a:r>
              <a:rPr lang="en-US" sz="2000"/>
              <a:t>Amplios opciones para hacer el turismo de senderismo</a:t>
            </a:r>
          </a:p>
          <a:p>
            <a:pPr lvl="0">
              <a:spcBef>
                <a:spcPts val="0"/>
              </a:spcBef>
              <a:buNone/>
            </a:pPr>
            <a:endParaRPr sz="2000"/>
          </a:p>
          <a:p>
            <a:pPr lvl="0">
              <a:spcBef>
                <a:spcPts val="0"/>
              </a:spcBef>
              <a:buNone/>
            </a:pP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216660"/>
            <a:ext cx="7612380" cy="5438775"/>
          </a:xfrm>
          <a:prstGeom prst="rect">
            <a:avLst/>
          </a:prstGeom>
        </p:spPr>
      </p:pic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5953125" y="416560"/>
            <a:ext cx="2667000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altLang="en-US"/>
              <a:t>DAFO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6915" y="1198880"/>
            <a:ext cx="3566795" cy="2734310"/>
          </a:xfrm>
          <a:prstGeom prst="rect">
            <a:avLst/>
          </a:prstGeom>
        </p:spPr>
        <p:txBody>
          <a:bodyPr/>
          <a:lstStyle/>
          <a:p>
            <a:r>
              <a:rPr lang="es-ES" altLang="zh-CN"/>
              <a:t>- Interés cultural alto</a:t>
            </a:r>
          </a:p>
          <a:p>
            <a:r>
              <a:rPr lang="es-ES" altLang="zh-CN"/>
              <a:t>- Espacios protegidos</a:t>
            </a:r>
          </a:p>
          <a:p>
            <a:r>
              <a:rPr lang="es-ES" altLang="zh-CN"/>
              <a:t>- Variedad de las ofertas turísticas</a:t>
            </a:r>
          </a:p>
          <a:p>
            <a:r>
              <a:rPr lang="es-ES" altLang="zh-CN"/>
              <a:t>- Precios accesibles</a:t>
            </a:r>
          </a:p>
          <a:p>
            <a:r>
              <a:rPr lang="es-ES" altLang="zh-CN"/>
              <a:t>- Buena imagen de mercado de los productos ecológicos ;melón y vino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07840" y="1241425"/>
            <a:ext cx="3576320" cy="2691765"/>
          </a:xfrm>
          <a:prstGeom prst="rect">
            <a:avLst/>
          </a:prstGeom>
        </p:spPr>
        <p:txBody>
          <a:bodyPr/>
          <a:lstStyle/>
          <a:p>
            <a:r>
              <a:rPr lang="es-ES" altLang="zh-CN"/>
              <a:t>- Escasez de ofertas de alojamiento y de restauración</a:t>
            </a:r>
          </a:p>
          <a:p>
            <a:r>
              <a:rPr lang="es-ES" altLang="zh-CN"/>
              <a:t>- Pocos transportes públicos para llegar a la zona</a:t>
            </a:r>
          </a:p>
          <a:p>
            <a:r>
              <a:rPr lang="es-ES" altLang="zh-CN"/>
              <a:t>- Falta de aparcamiento</a:t>
            </a:r>
          </a:p>
          <a:p>
            <a:r>
              <a:rPr lang="es-ES" altLang="zh-CN"/>
              <a:t>- Poco accesibilidad</a:t>
            </a:r>
          </a:p>
          <a:p>
            <a:r>
              <a:rPr lang="es-ES" altLang="zh-CN"/>
              <a:t>- Falta de información turistica sobre la zona</a:t>
            </a:r>
          </a:p>
          <a:p>
            <a:endParaRPr lang="es-E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4324985" y="3964305"/>
            <a:ext cx="3487420" cy="2633345"/>
          </a:xfrm>
          <a:prstGeom prst="rect">
            <a:avLst/>
          </a:prstGeom>
        </p:spPr>
        <p:txBody>
          <a:bodyPr/>
          <a:lstStyle/>
          <a:p>
            <a:r>
              <a:rPr lang="es-ES" altLang="zh-CN"/>
              <a:t>- Envejecimiento de la población</a:t>
            </a:r>
          </a:p>
          <a:p>
            <a:r>
              <a:rPr lang="es-ES" altLang="zh-CN"/>
              <a:t>- Turismo cultural poco desarrollado</a:t>
            </a:r>
          </a:p>
          <a:p>
            <a:r>
              <a:rPr lang="es-ES" altLang="zh-CN"/>
              <a:t>- El pueblo poco involucrado al turismo</a:t>
            </a:r>
          </a:p>
          <a:p>
            <a:r>
              <a:rPr lang="es-ES" altLang="zh-CN"/>
              <a:t>-Desgaste de los recursos naturales</a:t>
            </a:r>
          </a:p>
          <a:p>
            <a:r>
              <a:rPr lang="es-ES" altLang="zh-CN"/>
              <a:t>- Pernoctaciones de poca duración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34060" y="3938905"/>
            <a:ext cx="3549650" cy="2658745"/>
          </a:xfrm>
          <a:prstGeom prst="rect">
            <a:avLst/>
          </a:prstGeom>
        </p:spPr>
        <p:txBody>
          <a:bodyPr/>
          <a:lstStyle/>
          <a:p>
            <a:r>
              <a:rPr lang="es-ES" altLang="zh-CN"/>
              <a:t>- Cultura de melón y de vino</a:t>
            </a:r>
          </a:p>
          <a:p>
            <a:r>
              <a:rPr lang="es-ES" altLang="zh-CN"/>
              <a:t>- Desarrollo del turismo deportivo</a:t>
            </a:r>
          </a:p>
          <a:p>
            <a:r>
              <a:rPr lang="es-ES" altLang="zh-CN"/>
              <a:t>- Las temporadas de alta demanda</a:t>
            </a:r>
          </a:p>
          <a:p>
            <a:r>
              <a:rPr lang="es-ES" altLang="zh-CN"/>
              <a:t>- Fiestas y ferias para hacer campañas publicitarias</a:t>
            </a:r>
          </a:p>
          <a:p>
            <a:r>
              <a:rPr lang="es-ES" altLang="zh-CN"/>
              <a:t>- Espacios protegidos y hábitat de especies.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3045" y="3342139"/>
            <a:ext cx="6984776" cy="896400"/>
          </a:xfrm>
        </p:spPr>
        <p:txBody>
          <a:bodyPr/>
          <a:lstStyle/>
          <a:p>
            <a:pPr eaLnBrk="1" hangingPunct="1">
              <a:defRPr>
                <a:uFillTx/>
              </a:defRPr>
            </a:pPr>
            <a:r>
              <a:rPr lang="es-ES" dirty="0" smtClean="0">
                <a:uFillTx/>
              </a:rPr>
              <a:t>4. MODELO TURÍSTICO, PLANES Y PROGRAMAS</a:t>
            </a:r>
            <a:r>
              <a:rPr lang="es-ES" altLang="zh-CN" dirty="0" smtClean="0">
                <a:uFillTx/>
              </a:rPr>
              <a:t> </a:t>
            </a:r>
            <a:endParaRPr lang="es-ES" altLang="zh-CN" dirty="0">
              <a:uFillTx/>
            </a:endParaRP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555" y="5574030"/>
            <a:ext cx="1121410" cy="1121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000375"/>
            <a:ext cx="1357313" cy="2471738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7786688" y="3000375"/>
            <a:ext cx="1357313" cy="2471738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928688" y="2400300"/>
            <a:ext cx="428625" cy="3071813"/>
          </a:xfrm>
          <a:custGeom>
            <a:avLst/>
            <a:gdLst>
              <a:gd name="connsiteX0" fmla="*/ 0 w 9715500"/>
              <a:gd name="connsiteY0" fmla="*/ 0 h 3295650"/>
              <a:gd name="connsiteX1" fmla="*/ 9715500 w 9715500"/>
              <a:gd name="connsiteY1" fmla="*/ 0 h 3295650"/>
              <a:gd name="connsiteX2" fmla="*/ 9715500 w 9715500"/>
              <a:gd name="connsiteY2" fmla="*/ 3295650 h 3295650"/>
              <a:gd name="connsiteX3" fmla="*/ 0 w 9715500"/>
              <a:gd name="connsiteY3" fmla="*/ 3295650 h 3295650"/>
              <a:gd name="connsiteX4" fmla="*/ 0 w 9715500"/>
              <a:gd name="connsiteY4" fmla="*/ 0 h 3295650"/>
              <a:gd name="connsiteX0-1" fmla="*/ 0 w 9715500"/>
              <a:gd name="connsiteY0-2" fmla="*/ 0 h 4095750"/>
              <a:gd name="connsiteX1-3" fmla="*/ 9715500 w 9715500"/>
              <a:gd name="connsiteY1-4" fmla="*/ 0 h 4095750"/>
              <a:gd name="connsiteX2-5" fmla="*/ 571500 w 9715500"/>
              <a:gd name="connsiteY2-6" fmla="*/ 4095750 h 4095750"/>
              <a:gd name="connsiteX3-7" fmla="*/ 0 w 9715500"/>
              <a:gd name="connsiteY3-8" fmla="*/ 3295650 h 4095750"/>
              <a:gd name="connsiteX4-9" fmla="*/ 0 w 9715500"/>
              <a:gd name="connsiteY4-10" fmla="*/ 0 h 4095750"/>
              <a:gd name="connsiteX0-11" fmla="*/ 0 w 571500"/>
              <a:gd name="connsiteY0-12" fmla="*/ 0 h 4095750"/>
              <a:gd name="connsiteX1-13" fmla="*/ 571500 w 571500"/>
              <a:gd name="connsiteY1-14" fmla="*/ 495300 h 4095750"/>
              <a:gd name="connsiteX2-15" fmla="*/ 571500 w 571500"/>
              <a:gd name="connsiteY2-16" fmla="*/ 4095750 h 4095750"/>
              <a:gd name="connsiteX3-17" fmla="*/ 0 w 571500"/>
              <a:gd name="connsiteY3-18" fmla="*/ 3295650 h 4095750"/>
              <a:gd name="connsiteX4-19" fmla="*/ 0 w 571500"/>
              <a:gd name="connsiteY4-20" fmla="*/ 0 h 4095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71500" h="4095750">
                <a:moveTo>
                  <a:pt x="0" y="0"/>
                </a:moveTo>
                <a:lnTo>
                  <a:pt x="571500" y="495300"/>
                </a:lnTo>
                <a:lnTo>
                  <a:pt x="571500" y="4095750"/>
                </a:lnTo>
                <a:lnTo>
                  <a:pt x="0" y="3295650"/>
                </a:lnTo>
                <a:lnTo>
                  <a:pt x="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2" name="矩形 10"/>
          <p:cNvSpPr/>
          <p:nvPr/>
        </p:nvSpPr>
        <p:spPr>
          <a:xfrm flipH="1">
            <a:off x="7786688" y="2400300"/>
            <a:ext cx="428625" cy="3071813"/>
          </a:xfrm>
          <a:custGeom>
            <a:avLst/>
            <a:gdLst>
              <a:gd name="connsiteX0" fmla="*/ 0 w 9715500"/>
              <a:gd name="connsiteY0" fmla="*/ 0 h 3295650"/>
              <a:gd name="connsiteX1" fmla="*/ 9715500 w 9715500"/>
              <a:gd name="connsiteY1" fmla="*/ 0 h 3295650"/>
              <a:gd name="connsiteX2" fmla="*/ 9715500 w 9715500"/>
              <a:gd name="connsiteY2" fmla="*/ 3295650 h 3295650"/>
              <a:gd name="connsiteX3" fmla="*/ 0 w 9715500"/>
              <a:gd name="connsiteY3" fmla="*/ 3295650 h 3295650"/>
              <a:gd name="connsiteX4" fmla="*/ 0 w 9715500"/>
              <a:gd name="connsiteY4" fmla="*/ 0 h 3295650"/>
              <a:gd name="connsiteX0-1" fmla="*/ 0 w 9715500"/>
              <a:gd name="connsiteY0-2" fmla="*/ 0 h 4095750"/>
              <a:gd name="connsiteX1-3" fmla="*/ 9715500 w 9715500"/>
              <a:gd name="connsiteY1-4" fmla="*/ 0 h 4095750"/>
              <a:gd name="connsiteX2-5" fmla="*/ 571500 w 9715500"/>
              <a:gd name="connsiteY2-6" fmla="*/ 4095750 h 4095750"/>
              <a:gd name="connsiteX3-7" fmla="*/ 0 w 9715500"/>
              <a:gd name="connsiteY3-8" fmla="*/ 3295650 h 4095750"/>
              <a:gd name="connsiteX4-9" fmla="*/ 0 w 9715500"/>
              <a:gd name="connsiteY4-10" fmla="*/ 0 h 4095750"/>
              <a:gd name="connsiteX0-11" fmla="*/ 0 w 571500"/>
              <a:gd name="connsiteY0-12" fmla="*/ 0 h 4095750"/>
              <a:gd name="connsiteX1-13" fmla="*/ 571500 w 571500"/>
              <a:gd name="connsiteY1-14" fmla="*/ 495300 h 4095750"/>
              <a:gd name="connsiteX2-15" fmla="*/ 571500 w 571500"/>
              <a:gd name="connsiteY2-16" fmla="*/ 4095750 h 4095750"/>
              <a:gd name="connsiteX3-17" fmla="*/ 0 w 571500"/>
              <a:gd name="connsiteY3-18" fmla="*/ 3295650 h 4095750"/>
              <a:gd name="connsiteX4-19" fmla="*/ 0 w 571500"/>
              <a:gd name="connsiteY4-20" fmla="*/ 0 h 4095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71500" h="4095750">
                <a:moveTo>
                  <a:pt x="0" y="0"/>
                </a:moveTo>
                <a:lnTo>
                  <a:pt x="571500" y="495300"/>
                </a:lnTo>
                <a:lnTo>
                  <a:pt x="571500" y="4095750"/>
                </a:lnTo>
                <a:lnTo>
                  <a:pt x="0" y="3295650"/>
                </a:lnTo>
                <a:lnTo>
                  <a:pt x="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928688" y="2400300"/>
            <a:ext cx="7286625" cy="2471738"/>
          </a:xfrm>
          <a:prstGeom prst="rect">
            <a:avLst/>
          </a:prstGeom>
          <a:solidFill>
            <a:srgbClr val="7F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0489" name="矩形 1"/>
          <p:cNvSpPr>
            <a:spLocks noChangeArrowheads="1"/>
          </p:cNvSpPr>
          <p:nvPr/>
        </p:nvSpPr>
        <p:spPr bwMode="auto">
          <a:xfrm>
            <a:off x="1295480" y="2672398"/>
            <a:ext cx="6491288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sz="1800" dirty="0" smtClean="0">
                <a:sym typeface="+mn-ea"/>
              </a:rPr>
              <a:t>Aprovechar los recursos naturales y los atractivos turísticos que se encuentran en Colmenar de Oreja y Villaconejos en fines de desarrollar un turismo rural sostenible y, de esta manera, incrementar la economía de ambos municipios.</a:t>
            </a:r>
            <a:endParaRPr lang="es-ES" altLang="en-US" sz="1800" dirty="0" smtClean="0">
              <a:latin typeface="微软雅黑" panose="020B0503020204020204" pitchFamily="2" charset="-122"/>
              <a:ea typeface="微软雅黑" panose="020B0503020204020204" pitchFamily="2" charset="-122"/>
              <a:sym typeface="+mn-ea"/>
            </a:endParaRPr>
          </a:p>
        </p:txBody>
      </p:sp>
      <p:sp>
        <p:nvSpPr>
          <p:cNvPr id="17" name="Copyright Notice"/>
          <p:cNvSpPr/>
          <p:nvPr/>
        </p:nvSpPr>
        <p:spPr bwMode="auto">
          <a:xfrm>
            <a:off x="5528310" y="495300"/>
            <a:ext cx="3616325" cy="41719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cap="small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软雅黑" panose="020B0503020204020204" pitchFamily="2" charset="-122"/>
                <a:ea typeface="微软雅黑" panose="020B0503020204020204" pitchFamily="2" charset="-122"/>
              </a:rPr>
              <a:t>MODELO TURÍSTICO</a:t>
            </a:r>
          </a:p>
        </p:txBody>
      </p:sp>
      <p:pic>
        <p:nvPicPr>
          <p:cNvPr id="4" name="图片 3" descr="Logo_UC3M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930" y="5613400"/>
            <a:ext cx="1121410" cy="1121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5469255" y="399415"/>
            <a:ext cx="3550285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altLang="en-US" sz="2000"/>
              <a:t>Fichas problema, Objetivos y Fichas Actuación</a:t>
            </a:r>
          </a:p>
        </p:txBody>
      </p:sp>
      <p:graphicFrame>
        <p:nvGraphicFramePr>
          <p:cNvPr id="2" name="表格 1"/>
          <p:cNvGraphicFramePr/>
          <p:nvPr/>
        </p:nvGraphicFramePr>
        <p:xfrm>
          <a:off x="300990" y="1483995"/>
          <a:ext cx="8549005" cy="494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4075"/>
                <a:gridCol w="2593975"/>
                <a:gridCol w="2560955"/>
              </a:tblGrid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Problemas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Actuación</a:t>
                      </a:r>
                    </a:p>
                  </a:txBody>
                  <a:tcPr/>
                </a:tc>
              </a:tr>
              <a:tr h="1696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1.</a:t>
                      </a:r>
                      <a:r>
                        <a:rPr lang="es-ES" altLang="zh-CN" sz="1400">
                          <a:sym typeface="+mn-ea"/>
                        </a:rPr>
                        <a:t>Escasez de ofertas de alojamiento y de restauración</a:t>
                      </a:r>
                    </a:p>
                    <a:p>
                      <a:pPr>
                        <a:buNone/>
                      </a:pPr>
                      <a:endParaRPr lang="es-E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>
                          <a:sym typeface="+mn-ea"/>
                        </a:rPr>
                        <a:t>Estimular y aumentar el número de alojamientos y de restaurantes, con el objetivo de aumentar el número de visitantes a la zona.</a:t>
                      </a:r>
                      <a:endParaRPr lang="es-ES" altLang="zh-CN" sz="1400">
                        <a:latin typeface="Arial (正文)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>
                          <a:latin typeface="Arial (正文)" charset="0"/>
                          <a:sym typeface="+mn-ea"/>
                        </a:rPr>
                        <a:t>- Firmar contrato con entidades privadas o grandes cadenas hoteleras para invertir.</a:t>
                      </a:r>
                    </a:p>
                    <a:p>
                      <a:pPr lvl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>
                          <a:latin typeface="Arial (正文)" charset="0"/>
                          <a:sym typeface="+mn-ea"/>
                        </a:rPr>
                        <a:t>- </a:t>
                      </a:r>
                      <a:r>
                        <a:rPr lang="es-ES" altLang="en-US" sz="1200" b="0">
                          <a:latin typeface="Arial (正文)" charset="0"/>
                          <a:sym typeface="+mn-ea"/>
                        </a:rPr>
                        <a:t>Casas rurales con servicios completos y los restaurantes ofrecen gastronomía de más variedad..</a:t>
                      </a:r>
                    </a:p>
                  </a:txBody>
                  <a:tcPr/>
                </a:tc>
              </a:tr>
              <a:tr h="934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2. Pernoctaciones de poca duración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>
                          <a:sym typeface="+mn-ea"/>
                        </a:rPr>
                        <a:t>Aumenta la pernoctación de los visitantes.</a:t>
                      </a:r>
                    </a:p>
                    <a:p>
                      <a:pPr>
                        <a:buNone/>
                      </a:pPr>
                      <a:endParaRPr lang="es-E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>
                          <a:sym typeface="+mn-ea"/>
                        </a:rPr>
                        <a:t>- Cooperar con ayuntamiento para realizar fiestas, incrementar la promoción de las tradiciones.</a:t>
                      </a:r>
                      <a:endParaRPr lang="en-US" sz="1200" b="0">
                        <a:sym typeface="+mn-ea"/>
                      </a:endParaRPr>
                    </a:p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>
                          <a:sym typeface="+mn-ea"/>
                        </a:rPr>
                        <a:t>- Firmar contrato con entidades privadas para aumentar actividad de ocio.</a:t>
                      </a:r>
                      <a:endParaRPr lang="en-US" altLang="en-US" sz="1200">
                        <a:sym typeface="+mn-ea"/>
                      </a:endParaRPr>
                    </a:p>
                  </a:txBody>
                  <a:tcPr/>
                </a:tc>
              </a:tr>
              <a:tr h="9340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3. Escasos transportes públicos para llegar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>
                          <a:sym typeface="+mn-ea"/>
                        </a:rPr>
                        <a:t>Incrementa los medios de transporte público para poder llegar a Colmenar de Orejas y Villaconejos, de tal manera facilitanto a los turistas</a:t>
                      </a:r>
                      <a:endParaRPr lang="es-E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>
                          <a:sym typeface="+mn-ea"/>
                        </a:rPr>
                        <a:t>- Firmar contrato con el consorcio de transporte de Madrid, para aumentar la frecuencia de autobuses, diseñar nuevas itinerarios, disminuir la parada.</a:t>
                      </a:r>
                    </a:p>
                    <a:p>
                      <a:pPr lvl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>
                          <a:sym typeface="+mn-ea"/>
                        </a:rPr>
                        <a:t>- Consecución de paradas de tren</a:t>
                      </a:r>
                    </a:p>
                    <a:p>
                      <a:pPr lvl="0" algn="l" rtl="0">
                        <a:buNone/>
                      </a:pPr>
                      <a:endParaRPr lang="en-US" altLang="en-US" sz="1200" b="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6"/>
          <p:cNvSpPr/>
          <p:nvPr/>
        </p:nvSpPr>
        <p:spPr bwMode="auto">
          <a:xfrm flipH="1">
            <a:off x="3406140" y="2561590"/>
            <a:ext cx="5742305" cy="912495"/>
          </a:xfrm>
          <a:custGeom>
            <a:avLst/>
            <a:gdLst>
              <a:gd name="connsiteX0" fmla="*/ 0 w 9220200"/>
              <a:gd name="connsiteY0" fmla="*/ 0 h 1238250"/>
              <a:gd name="connsiteX1" fmla="*/ 9220200 w 9220200"/>
              <a:gd name="connsiteY1" fmla="*/ 0 h 1238250"/>
              <a:gd name="connsiteX2" fmla="*/ 9220200 w 9220200"/>
              <a:gd name="connsiteY2" fmla="*/ 1238250 h 1238250"/>
              <a:gd name="connsiteX3" fmla="*/ 0 w 9220200"/>
              <a:gd name="connsiteY3" fmla="*/ 1238250 h 1238250"/>
              <a:gd name="connsiteX4" fmla="*/ 0 w 9220200"/>
              <a:gd name="connsiteY4" fmla="*/ 0 h 1238250"/>
              <a:gd name="connsiteX0-1" fmla="*/ 19050 w 9239250"/>
              <a:gd name="connsiteY0-2" fmla="*/ 0 h 1676400"/>
              <a:gd name="connsiteX1-3" fmla="*/ 9239250 w 9239250"/>
              <a:gd name="connsiteY1-4" fmla="*/ 0 h 1676400"/>
              <a:gd name="connsiteX2-5" fmla="*/ 9239250 w 9239250"/>
              <a:gd name="connsiteY2-6" fmla="*/ 1238250 h 1676400"/>
              <a:gd name="connsiteX3-7" fmla="*/ 0 w 9239250"/>
              <a:gd name="connsiteY3-8" fmla="*/ 1676400 h 1676400"/>
              <a:gd name="connsiteX4-9" fmla="*/ 19050 w 9239250"/>
              <a:gd name="connsiteY4-10" fmla="*/ 0 h 1676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39250" h="1676400">
                <a:moveTo>
                  <a:pt x="19050" y="0"/>
                </a:moveTo>
                <a:lnTo>
                  <a:pt x="9239250" y="0"/>
                </a:lnTo>
                <a:lnTo>
                  <a:pt x="9239250" y="1238250"/>
                </a:lnTo>
                <a:lnTo>
                  <a:pt x="0" y="1676400"/>
                </a:lnTo>
                <a:lnTo>
                  <a:pt x="1905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050">
              <a:uFillTx/>
            </a:endParaRPr>
          </a:p>
        </p:txBody>
      </p:sp>
      <p:sp>
        <p:nvSpPr>
          <p:cNvPr id="11" name="矩形 10"/>
          <p:cNvSpPr/>
          <p:nvPr/>
        </p:nvSpPr>
        <p:spPr bwMode="auto">
          <a:xfrm flipH="1">
            <a:off x="3364230" y="2561590"/>
            <a:ext cx="5784215" cy="661035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050">
              <a:uFillTx/>
            </a:endParaRPr>
          </a:p>
        </p:txBody>
      </p:sp>
      <p:sp>
        <p:nvSpPr>
          <p:cNvPr id="6155" name="文本框 16"/>
          <p:cNvSpPr>
            <a:spLocks noChangeArrowheads="1"/>
          </p:cNvSpPr>
          <p:nvPr/>
        </p:nvSpPr>
        <p:spPr bwMode="auto">
          <a:xfrm flipH="1">
            <a:off x="3406068" y="2685218"/>
            <a:ext cx="5721985" cy="4140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2100" b="1">
                <a:uFillTx/>
                <a:latin typeface="微软雅黑" panose="020B0503020204020204" pitchFamily="2" charset="-122"/>
                <a:ea typeface="微软雅黑" panose="020B0503020204020204" pitchFamily="2" charset="-122"/>
                <a:cs typeface="Open Sans Light"/>
              </a:rPr>
              <a:t>3. DIAGNÓSTICO DEL SECTOR TURÍSTICO</a:t>
            </a:r>
          </a:p>
        </p:txBody>
      </p:sp>
      <p:sp>
        <p:nvSpPr>
          <p:cNvPr id="16" name="矩形 6"/>
          <p:cNvSpPr/>
          <p:nvPr/>
        </p:nvSpPr>
        <p:spPr bwMode="auto">
          <a:xfrm>
            <a:off x="-9525" y="525780"/>
            <a:ext cx="4662170" cy="912495"/>
          </a:xfrm>
          <a:custGeom>
            <a:avLst/>
            <a:gdLst>
              <a:gd name="connsiteX0" fmla="*/ 0 w 9220200"/>
              <a:gd name="connsiteY0" fmla="*/ 0 h 1238250"/>
              <a:gd name="connsiteX1" fmla="*/ 9220200 w 9220200"/>
              <a:gd name="connsiteY1" fmla="*/ 0 h 1238250"/>
              <a:gd name="connsiteX2" fmla="*/ 9220200 w 9220200"/>
              <a:gd name="connsiteY2" fmla="*/ 1238250 h 1238250"/>
              <a:gd name="connsiteX3" fmla="*/ 0 w 9220200"/>
              <a:gd name="connsiteY3" fmla="*/ 1238250 h 1238250"/>
              <a:gd name="connsiteX4" fmla="*/ 0 w 9220200"/>
              <a:gd name="connsiteY4" fmla="*/ 0 h 1238250"/>
              <a:gd name="connsiteX0-1" fmla="*/ 19050 w 9239250"/>
              <a:gd name="connsiteY0-2" fmla="*/ 0 h 1676400"/>
              <a:gd name="connsiteX1-3" fmla="*/ 9239250 w 9239250"/>
              <a:gd name="connsiteY1-4" fmla="*/ 0 h 1676400"/>
              <a:gd name="connsiteX2-5" fmla="*/ 9239250 w 9239250"/>
              <a:gd name="connsiteY2-6" fmla="*/ 1238250 h 1676400"/>
              <a:gd name="connsiteX3-7" fmla="*/ 0 w 9239250"/>
              <a:gd name="connsiteY3-8" fmla="*/ 1676400 h 1676400"/>
              <a:gd name="connsiteX4-9" fmla="*/ 19050 w 9239250"/>
              <a:gd name="connsiteY4-10" fmla="*/ 0 h 1676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39250" h="1676400">
                <a:moveTo>
                  <a:pt x="19050" y="0"/>
                </a:moveTo>
                <a:lnTo>
                  <a:pt x="9239250" y="0"/>
                </a:lnTo>
                <a:lnTo>
                  <a:pt x="9239250" y="1238250"/>
                </a:lnTo>
                <a:lnTo>
                  <a:pt x="0" y="1676400"/>
                </a:lnTo>
                <a:lnTo>
                  <a:pt x="1905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050">
              <a:uFillTx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-9525" y="525780"/>
            <a:ext cx="4662170" cy="673735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050">
              <a:uFillTx/>
            </a:endParaRPr>
          </a:p>
        </p:txBody>
      </p:sp>
      <p:sp>
        <p:nvSpPr>
          <p:cNvPr id="6152" name="文本框 16"/>
          <p:cNvSpPr>
            <a:spLocks noChangeArrowheads="1"/>
          </p:cNvSpPr>
          <p:nvPr/>
        </p:nvSpPr>
        <p:spPr bwMode="auto">
          <a:xfrm flipH="1">
            <a:off x="340983" y="655117"/>
            <a:ext cx="2689225" cy="4140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zh-CN" sz="2100" b="1" dirty="0">
                <a:uFillTx/>
                <a:latin typeface="微软雅黑" panose="020B0503020204020204" pitchFamily="2" charset="-122"/>
                <a:ea typeface="微软雅黑" panose="020B0503020204020204" pitchFamily="2" charset="-122"/>
                <a:cs typeface="Open Sans Light"/>
              </a:rPr>
              <a:t>1. INTRODUCCIÓN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944870" y="326390"/>
            <a:ext cx="277495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s-ES" altLang="zh-CN" sz="4950" dirty="0">
                <a:solidFill>
                  <a:srgbClr val="43646B"/>
                </a:solidFill>
                <a:uFillTx/>
              </a:rPr>
              <a:t>ÍNDICE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-9525" y="2630170"/>
            <a:ext cx="3368675" cy="155829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>
                <a:sym typeface="+mn-ea"/>
              </a:rPr>
              <a:t>Medio natural</a:t>
            </a:r>
            <a:endParaRPr lang="en-US"/>
          </a:p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>
                <a:sym typeface="+mn-ea"/>
              </a:rPr>
              <a:t>Historia</a:t>
            </a:r>
            <a:endParaRPr lang="en-US"/>
          </a:p>
          <a:p>
            <a:pPr marL="457200" lvl="0" indent="-330200" rtl="0">
              <a:spcBef>
                <a:spcPts val="0"/>
              </a:spcBef>
              <a:buSzPts val="1600"/>
              <a:buChar char="-"/>
            </a:pPr>
            <a:r>
              <a:rPr lang="en-US">
                <a:sym typeface="+mn-ea"/>
              </a:rPr>
              <a:t>Características Socioeconómicas</a:t>
            </a:r>
            <a:endParaRPr lang="es-ES" altLang="en-US" dirty="0" smtClean="0">
              <a:uFillTx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368165" y="3474085"/>
            <a:ext cx="4738370" cy="12992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-"/>
            </a:pPr>
            <a:r>
              <a:rPr lang="en-US">
                <a:solidFill>
                  <a:srgbClr val="434343"/>
                </a:solidFill>
                <a:sym typeface="+mn-ea"/>
              </a:rPr>
              <a:t>El turismo en el municipio y su entorno supramunicipal y regional</a:t>
            </a:r>
            <a:endParaRPr lang="en-US">
              <a:solidFill>
                <a:srgbClr val="434343"/>
              </a:solidFill>
            </a:endParaRPr>
          </a:p>
          <a:p>
            <a: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>
                <a:sym typeface="+mn-ea"/>
              </a:rPr>
              <a:t>Síntesis</a:t>
            </a:r>
            <a:endParaRPr lang="en-US"/>
          </a:p>
          <a:p>
            <a:pPr marL="457200" lvl="0" indent="-330200">
              <a:spcBef>
                <a:spcPts val="0"/>
              </a:spcBef>
              <a:buSzPts val="1600"/>
              <a:buChar char="-"/>
            </a:pPr>
            <a:r>
              <a:rPr lang="en-US">
                <a:sym typeface="+mn-ea"/>
              </a:rPr>
              <a:t>DAFO</a:t>
            </a:r>
            <a:endParaRPr lang="es-ES" altLang="en-US" dirty="0" smtClean="0">
              <a:uFillTx/>
            </a:endParaRPr>
          </a:p>
        </p:txBody>
      </p:sp>
      <p:pic>
        <p:nvPicPr>
          <p:cNvPr id="4" name="图片 3" descr="Logo_UC3M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5387975"/>
            <a:ext cx="1121410" cy="1121410"/>
          </a:xfrm>
          <a:prstGeom prst="rect">
            <a:avLst/>
          </a:prstGeom>
        </p:spPr>
      </p:pic>
      <p:sp>
        <p:nvSpPr>
          <p:cNvPr id="5" name="矩形 6"/>
          <p:cNvSpPr/>
          <p:nvPr/>
        </p:nvSpPr>
        <p:spPr bwMode="auto">
          <a:xfrm>
            <a:off x="-9525" y="1717688"/>
            <a:ext cx="5029457" cy="912561"/>
          </a:xfrm>
          <a:custGeom>
            <a:avLst/>
            <a:gdLst>
              <a:gd name="connsiteX0" fmla="*/ 0 w 9220200"/>
              <a:gd name="connsiteY0" fmla="*/ 0 h 1238250"/>
              <a:gd name="connsiteX1" fmla="*/ 9220200 w 9220200"/>
              <a:gd name="connsiteY1" fmla="*/ 0 h 1238250"/>
              <a:gd name="connsiteX2" fmla="*/ 9220200 w 9220200"/>
              <a:gd name="connsiteY2" fmla="*/ 1238250 h 1238250"/>
              <a:gd name="connsiteX3" fmla="*/ 0 w 9220200"/>
              <a:gd name="connsiteY3" fmla="*/ 1238250 h 1238250"/>
              <a:gd name="connsiteX4" fmla="*/ 0 w 9220200"/>
              <a:gd name="connsiteY4" fmla="*/ 0 h 1238250"/>
              <a:gd name="connsiteX0-1" fmla="*/ 19050 w 9239250"/>
              <a:gd name="connsiteY0-2" fmla="*/ 0 h 1676400"/>
              <a:gd name="connsiteX1-3" fmla="*/ 9239250 w 9239250"/>
              <a:gd name="connsiteY1-4" fmla="*/ 0 h 1676400"/>
              <a:gd name="connsiteX2-5" fmla="*/ 9239250 w 9239250"/>
              <a:gd name="connsiteY2-6" fmla="*/ 1238250 h 1676400"/>
              <a:gd name="connsiteX3-7" fmla="*/ 0 w 9239250"/>
              <a:gd name="connsiteY3-8" fmla="*/ 1676400 h 1676400"/>
              <a:gd name="connsiteX4-9" fmla="*/ 19050 w 9239250"/>
              <a:gd name="connsiteY4-10" fmla="*/ 0 h 1676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39250" h="1676400">
                <a:moveTo>
                  <a:pt x="19050" y="0"/>
                </a:moveTo>
                <a:lnTo>
                  <a:pt x="9239250" y="0"/>
                </a:lnTo>
                <a:lnTo>
                  <a:pt x="9239250" y="1238250"/>
                </a:lnTo>
                <a:lnTo>
                  <a:pt x="0" y="1676400"/>
                </a:lnTo>
                <a:lnTo>
                  <a:pt x="1905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050">
              <a:uFillTx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-9525" y="1717688"/>
            <a:ext cx="5019087" cy="674051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050">
              <a:uFillTx/>
            </a:endParaRPr>
          </a:p>
        </p:txBody>
      </p:sp>
      <p:sp>
        <p:nvSpPr>
          <p:cNvPr id="7" name="文本框 16"/>
          <p:cNvSpPr>
            <a:spLocks noChangeArrowheads="1"/>
          </p:cNvSpPr>
          <p:nvPr/>
        </p:nvSpPr>
        <p:spPr bwMode="auto">
          <a:xfrm flipH="1">
            <a:off x="340983" y="1860982"/>
            <a:ext cx="3411855" cy="4140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zh-CN" sz="2100" b="1" dirty="0">
                <a:uFillTx/>
                <a:latin typeface="微软雅黑" panose="020B0503020204020204" pitchFamily="2" charset="-122"/>
                <a:ea typeface="微软雅黑" panose="020B0503020204020204" pitchFamily="2" charset="-122"/>
                <a:cs typeface="Open Sans Light"/>
              </a:rPr>
              <a:t>2. MARCO TERRITORIAL</a:t>
            </a:r>
          </a:p>
        </p:txBody>
      </p:sp>
      <p:sp>
        <p:nvSpPr>
          <p:cNvPr id="8" name="矩形 6"/>
          <p:cNvSpPr/>
          <p:nvPr/>
        </p:nvSpPr>
        <p:spPr bwMode="auto">
          <a:xfrm flipH="1">
            <a:off x="2997835" y="4863465"/>
            <a:ext cx="6167120" cy="912495"/>
          </a:xfrm>
          <a:custGeom>
            <a:avLst/>
            <a:gdLst>
              <a:gd name="connsiteX0" fmla="*/ 0 w 9220200"/>
              <a:gd name="connsiteY0" fmla="*/ 0 h 1238250"/>
              <a:gd name="connsiteX1" fmla="*/ 9220200 w 9220200"/>
              <a:gd name="connsiteY1" fmla="*/ 0 h 1238250"/>
              <a:gd name="connsiteX2" fmla="*/ 9220200 w 9220200"/>
              <a:gd name="connsiteY2" fmla="*/ 1238250 h 1238250"/>
              <a:gd name="connsiteX3" fmla="*/ 0 w 9220200"/>
              <a:gd name="connsiteY3" fmla="*/ 1238250 h 1238250"/>
              <a:gd name="connsiteX4" fmla="*/ 0 w 9220200"/>
              <a:gd name="connsiteY4" fmla="*/ 0 h 1238250"/>
              <a:gd name="connsiteX0-1" fmla="*/ 19050 w 9239250"/>
              <a:gd name="connsiteY0-2" fmla="*/ 0 h 1676400"/>
              <a:gd name="connsiteX1-3" fmla="*/ 9239250 w 9239250"/>
              <a:gd name="connsiteY1-4" fmla="*/ 0 h 1676400"/>
              <a:gd name="connsiteX2-5" fmla="*/ 9239250 w 9239250"/>
              <a:gd name="connsiteY2-6" fmla="*/ 1238250 h 1676400"/>
              <a:gd name="connsiteX3-7" fmla="*/ 0 w 9239250"/>
              <a:gd name="connsiteY3-8" fmla="*/ 1676400 h 1676400"/>
              <a:gd name="connsiteX4-9" fmla="*/ 19050 w 9239250"/>
              <a:gd name="connsiteY4-10" fmla="*/ 0 h 1676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39250" h="1676400">
                <a:moveTo>
                  <a:pt x="19050" y="0"/>
                </a:moveTo>
                <a:lnTo>
                  <a:pt x="9239250" y="0"/>
                </a:lnTo>
                <a:lnTo>
                  <a:pt x="9239250" y="1238250"/>
                </a:lnTo>
                <a:lnTo>
                  <a:pt x="0" y="1676400"/>
                </a:lnTo>
                <a:lnTo>
                  <a:pt x="19050" y="0"/>
                </a:lnTo>
                <a:close/>
              </a:path>
            </a:pathLst>
          </a:custGeom>
          <a:solidFill>
            <a:srgbClr val="436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050">
              <a:uFillTx/>
            </a:endParaRPr>
          </a:p>
        </p:txBody>
      </p:sp>
      <p:sp>
        <p:nvSpPr>
          <p:cNvPr id="9" name="矩形 8"/>
          <p:cNvSpPr/>
          <p:nvPr/>
        </p:nvSpPr>
        <p:spPr bwMode="auto">
          <a:xfrm flipH="1">
            <a:off x="2953385" y="4863465"/>
            <a:ext cx="6195060" cy="661035"/>
          </a:xfrm>
          <a:prstGeom prst="rect">
            <a:avLst/>
          </a:prstGeom>
          <a:solidFill>
            <a:srgbClr val="5A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zh-CN" altLang="en-US" sz="1050">
              <a:uFillTx/>
            </a:endParaRPr>
          </a:p>
        </p:txBody>
      </p:sp>
      <p:sp>
        <p:nvSpPr>
          <p:cNvPr id="13" name="文本框 16"/>
          <p:cNvSpPr>
            <a:spLocks noChangeArrowheads="1"/>
          </p:cNvSpPr>
          <p:nvPr/>
        </p:nvSpPr>
        <p:spPr bwMode="auto">
          <a:xfrm flipH="1">
            <a:off x="3157783" y="5009318"/>
            <a:ext cx="5680710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uFillTx/>
                <a:latin typeface="Arial" panose="020B0604020202020204" pitchFamily="34" charset="0"/>
                <a:ea typeface="黑体" panose="0201060906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 b="1">
                <a:uFillTx/>
                <a:latin typeface="微软雅黑" panose="020B0503020204020204" pitchFamily="2" charset="-122"/>
                <a:ea typeface="微软雅黑" panose="020B0503020204020204" pitchFamily="2" charset="-122"/>
                <a:cs typeface="Open Sans Light"/>
              </a:rPr>
              <a:t>4. MODELO TURÍSTICO, PLANES Y PROGRAMAS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531360" y="5708650"/>
            <a:ext cx="3281045" cy="960755"/>
          </a:xfrm>
          <a:prstGeom prst="rect">
            <a:avLst/>
          </a:prstGeom>
        </p:spPr>
        <p:txBody>
          <a:bodyPr/>
          <a:lstStyle/>
          <a:p>
            <a:r>
              <a:rPr lang="es-ES" altLang="zh-CN"/>
              <a:t>- Modelo turístico</a:t>
            </a:r>
          </a:p>
          <a:p>
            <a:r>
              <a:rPr lang="es-ES" altLang="zh-CN"/>
              <a:t>- Objetivos, fichas problema y actuaciones</a:t>
            </a:r>
          </a:p>
          <a:p>
            <a:endParaRPr lang="es-E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300990" y="1483995"/>
          <a:ext cx="8549005" cy="494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4075"/>
                <a:gridCol w="2593975"/>
                <a:gridCol w="2560955"/>
              </a:tblGrid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Problemas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Actuación</a:t>
                      </a:r>
                    </a:p>
                  </a:txBody>
                  <a:tcPr/>
                </a:tc>
              </a:tr>
              <a:tr h="1696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4. Falta de aparcamiento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 dirty="0">
                          <a:sym typeface="+mn-ea"/>
                        </a:rPr>
                        <a:t>Construir un espacio diseñado para que las personas puedan dejar sus vehículos</a:t>
                      </a:r>
                    </a:p>
                    <a:p>
                      <a:pPr>
                        <a:buNone/>
                      </a:pPr>
                      <a:endParaRPr lang="es-ES" altLang="zh-CN" sz="1400">
                        <a:latin typeface="Arial (正文)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>
                          <a:sym typeface="+mn-ea"/>
                        </a:rPr>
                        <a:t>Informar al ayuntamiento este problema y las consecuencias que pueden ser ocasionado, para que puedan tomar medidas adecuadas como asfaltar más espacios del campo para aparcar, siendo un pueblo rural no habrá demasiados dificultades.</a:t>
                      </a:r>
                      <a:endParaRPr lang="es-ES" altLang="en-US" sz="1200" b="0">
                        <a:latin typeface="Arial (正文)" charset="0"/>
                        <a:sym typeface="+mn-ea"/>
                      </a:endParaRPr>
                    </a:p>
                  </a:txBody>
                  <a:tcPr/>
                </a:tc>
              </a:tr>
              <a:tr h="934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5. Poca accesibilidad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es-ES_tradnl" sz="1400" dirty="0">
                          <a:effectLst/>
                          <a:sym typeface="+mn-ea"/>
                        </a:rPr>
                        <a:t>- </a:t>
                      </a:r>
                      <a:r>
                        <a:rPr lang="es-ES_tradnl" altLang="zh-CN" sz="1400" dirty="0">
                          <a:effectLst/>
                          <a:sym typeface="+mn-ea"/>
                        </a:rPr>
                        <a:t>Facilitar la accesibilidad</a:t>
                      </a:r>
                      <a:endParaRPr lang="zh-CN" altLang="zh-CN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s-ES" altLang="es-ES_tradnl" sz="1400" dirty="0">
                          <a:effectLst/>
                          <a:sym typeface="+mn-ea"/>
                        </a:rPr>
                        <a:t>- </a:t>
                      </a:r>
                      <a:r>
                        <a:rPr lang="es-ES_tradnl" altLang="zh-CN" sz="1400" dirty="0">
                          <a:effectLst/>
                          <a:sym typeface="+mn-ea"/>
                        </a:rPr>
                        <a:t>Mejorar el servicio de los transportes públicos.</a:t>
                      </a:r>
                      <a:endParaRPr lang="zh-CN" altLang="zh-CN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s-ES" altLang="es-ES_tradnl" sz="1400" dirty="0">
                          <a:effectLst/>
                          <a:sym typeface="+mn-ea"/>
                        </a:rPr>
                        <a:t>- </a:t>
                      </a:r>
                      <a:r>
                        <a:rPr lang="es-ES_tradnl" altLang="zh-CN" sz="1400" dirty="0">
                          <a:effectLst/>
                          <a:sym typeface="+mn-ea"/>
                        </a:rPr>
                        <a:t>Aumentar </a:t>
                      </a:r>
                      <a:r>
                        <a:rPr lang="es-ES_tradnl" altLang="zh-CN" sz="1400" dirty="0" err="1">
                          <a:effectLst/>
                          <a:sym typeface="+mn-ea"/>
                        </a:rPr>
                        <a:t>Nº</a:t>
                      </a:r>
                      <a:r>
                        <a:rPr lang="es-ES_tradnl" altLang="zh-CN" sz="1400" dirty="0">
                          <a:effectLst/>
                          <a:sym typeface="+mn-ea"/>
                        </a:rPr>
                        <a:t> de las carreteras de acceso</a:t>
                      </a:r>
                      <a:endParaRPr lang="es-ES" altLang="zh-CN" sz="1400" b="0" dirty="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s-ES" altLang="zh-CN" sz="14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200" b="0">
                          <a:sym typeface="+mn-ea"/>
                        </a:rPr>
                        <a:t>Conseguir permiso con autoridad vial para construir las nuevas accesibilidades</a:t>
                      </a:r>
                    </a:p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en-US" altLang="en-US" sz="1200">
                        <a:sym typeface="+mn-ea"/>
                      </a:endParaRPr>
                    </a:p>
                  </a:txBody>
                  <a:tcPr/>
                </a:tc>
              </a:tr>
              <a:tr h="9340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6. Envejecimiento de la población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 dirty="0">
                          <a:effectLst/>
                          <a:sym typeface="+mn-ea"/>
                        </a:rPr>
                        <a:t>Más población activo</a:t>
                      </a:r>
                      <a:endParaRPr lang="zh-CN" altLang="zh-CN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s-ES" altLang="zh-CN" sz="1400" b="0" dirty="0"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s-E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b="0">
                          <a:sym typeface="+mn-ea"/>
                        </a:rPr>
                        <a:t>Negociar con ayudamiento para Ofrecer más trabajos en el pueblo.</a:t>
                      </a:r>
                      <a:endParaRPr lang="en-US" sz="1200" b="0"/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0"/>
                    </a:p>
                    <a:p>
                      <a:pPr lvl="0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ts val="1800"/>
                        <a:buFont typeface="Arial" panose="020B0604020202020204"/>
                        <a:buNone/>
                      </a:pPr>
                      <a:r>
                        <a:rPr lang="en-US" sz="1200" b="0">
                          <a:sym typeface="+mn-ea"/>
                        </a:rPr>
                        <a:t>Realizar eventos y fiestas como San Isidro con el permiso de </a:t>
                      </a:r>
                      <a:r>
                        <a:rPr lang="es-ES" altLang="en-US" sz="1200" b="0">
                          <a:sym typeface="+mn-ea"/>
                        </a:rPr>
                        <a:t>Ayuntamiento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altLang="en-US" sz="1200" b="0">
                        <a:sym typeface="+mn-ea"/>
                      </a:endParaRPr>
                    </a:p>
                    <a:p>
                      <a:pPr lvl="0" algn="l" rtl="0">
                        <a:buNone/>
                      </a:pPr>
                      <a:endParaRPr lang="en-US" altLang="en-US" sz="1200" b="0"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5469255" y="399415"/>
            <a:ext cx="3550285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altLang="en-US" sz="2000"/>
              <a:t>Fichas problema, Objetivos y Fichas Actuación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297180" y="1729740"/>
          <a:ext cx="8549005" cy="4994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4075"/>
                <a:gridCol w="2593975"/>
                <a:gridCol w="2560955"/>
              </a:tblGrid>
              <a:tr h="814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Problemas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Actuación</a:t>
                      </a:r>
                    </a:p>
                  </a:txBody>
                  <a:tcPr/>
                </a:tc>
              </a:tr>
              <a:tr h="10928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 dirty="0">
                          <a:sym typeface="+mn-ea"/>
                        </a:rPr>
                        <a:t>7. Turismo cultural poco desarrollado</a:t>
                      </a:r>
                    </a:p>
                    <a:p>
                      <a:pPr>
                        <a:buNone/>
                      </a:pPr>
                      <a:endParaRPr lang="es-E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>
                          <a:sym typeface="+mn-ea"/>
                        </a:rPr>
                        <a:t>- Fomentar el turismo cultural</a:t>
                      </a:r>
                    </a:p>
                    <a:p>
                      <a:pPr>
                        <a:buNone/>
                      </a:pPr>
                      <a:r>
                        <a:rPr lang="es-ES" altLang="zh-CN" sz="1400">
                          <a:sym typeface="+mn-ea"/>
                        </a:rPr>
                        <a:t>- Aumentar el número de llegadas de turistas</a:t>
                      </a:r>
                    </a:p>
                    <a:p>
                      <a:pPr>
                        <a:buNone/>
                      </a:pPr>
                      <a:r>
                        <a:rPr lang="es-ES" altLang="zh-CN" sz="1400">
                          <a:latin typeface="Arial (正文)" charset="0"/>
                          <a:sym typeface="+mn-ea"/>
                        </a:rPr>
                        <a:t>Reducir la estacionalidad y equilibrar la distribución geográfica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s-ES" altLang="en-US" sz="1200" b="0">
                          <a:latin typeface="Arial (正文)" charset="0"/>
                          <a:sym typeface="+mn-ea"/>
                        </a:rPr>
                        <a:t>Hacer campañas publicitarias a través de la página oficial del turismo y del Ayuntamiento sobre el turismo cultural de la zona: ferias de San Isidro, Fiesta de Melón y de Vino, etc. a lo largo del año.</a:t>
                      </a:r>
                    </a:p>
                  </a:txBody>
                  <a:tcPr/>
                </a:tc>
              </a:tr>
              <a:tr h="1619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8. </a:t>
                      </a:r>
                      <a:r>
                        <a:rPr lang="es-ES" altLang="zh-CN" sz="1400">
                          <a:sym typeface="+mn-ea"/>
                        </a:rPr>
                        <a:t>El pueblo poco involucrado al turismo</a:t>
                      </a:r>
                    </a:p>
                    <a:p>
                      <a:pPr>
                        <a:buNone/>
                      </a:pPr>
                      <a:endParaRPr lang="es-E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>
                          <a:sym typeface="+mn-ea"/>
                        </a:rPr>
                        <a:t>- Establecimiento de infraestructuras y personales trabajados</a:t>
                      </a:r>
                    </a:p>
                    <a:p>
                      <a:pPr>
                        <a:buNone/>
                      </a:pPr>
                      <a:r>
                        <a:rPr lang="es-ES" altLang="zh-CN" sz="1400">
                          <a:sym typeface="+mn-ea"/>
                        </a:rPr>
                        <a:t>- Descubrir los atractivos turísticos</a:t>
                      </a:r>
                    </a:p>
                    <a:p>
                      <a:pPr>
                        <a:buNone/>
                      </a:pPr>
                      <a:r>
                        <a:rPr lang="es-ES" altLang="zh-CN" sz="1400">
                          <a:sym typeface="+mn-ea"/>
                        </a:rPr>
                        <a:t>- Diversificar las ofertas turísticas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s-ES" altLang="en-US" sz="1200">
                          <a:latin typeface="Arial (正文)" charset="0"/>
                          <a:sym typeface="+mn-ea"/>
                        </a:rPr>
                        <a:t>Aprovechamiento de los recursos existentes, tanto naturales como patrimonios cultural-históricos, para fomentar el desarrollo de los distintos tipos del turismo.</a:t>
                      </a:r>
                      <a:endParaRPr lang="es-ES" altLang="en-US" sz="1200" b="0">
                        <a:latin typeface="Arial (正文)" charset="0"/>
                        <a:sym typeface="+mn-ea"/>
                      </a:endParaRPr>
                    </a:p>
                    <a:p>
                      <a:pPr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s-ES" altLang="en-US" sz="1200">
                          <a:sym typeface="+mn-ea"/>
                        </a:rPr>
                        <a:t>Y, a través de la cooperación con las agencias turística, crear rutas turísticas.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5469255" y="399415"/>
            <a:ext cx="3550285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altLang="en-US" sz="2000"/>
              <a:t>Fichas problema, Objetivos y Fichas Actuación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/>
        </p:nvGraphicFramePr>
        <p:xfrm>
          <a:off x="410845" y="1569085"/>
          <a:ext cx="8549005" cy="324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4075"/>
                <a:gridCol w="2593975"/>
                <a:gridCol w="2560955"/>
              </a:tblGrid>
              <a:tr h="508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Problemas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/>
                        <a:t>Actuación</a:t>
                      </a:r>
                    </a:p>
                  </a:txBody>
                  <a:tcPr/>
                </a:tc>
              </a:tr>
              <a:tr h="13716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9. </a:t>
                      </a:r>
                      <a:r>
                        <a:rPr lang="es-ES" altLang="zh-CN" sz="1400" dirty="0">
                          <a:solidFill>
                            <a:schemeClr val="tx1"/>
                          </a:solidFill>
                          <a:sym typeface="+mn-ea"/>
                        </a:rPr>
                        <a:t>Desgaste de los recursos naturales</a:t>
                      </a:r>
                    </a:p>
                    <a:p>
                      <a:pPr>
                        <a:buNone/>
                      </a:pPr>
                      <a:endParaRPr lang="es-E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>
                          <a:sym typeface="+mn-ea"/>
                        </a:rPr>
                        <a:t>- Desarrollo del turismo sostenible</a:t>
                      </a:r>
                    </a:p>
                    <a:p>
                      <a:pPr>
                        <a:buNone/>
                      </a:pPr>
                      <a:r>
                        <a:rPr lang="es-ES" altLang="zh-CN" sz="1400"/>
                        <a:t>- Mejora del medio urbano y natural del municipio</a:t>
                      </a:r>
                    </a:p>
                    <a:p>
                      <a:pPr>
                        <a:buNone/>
                      </a:pPr>
                      <a:endParaRPr lang="es-ES" altLang="zh-C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s-ES" altLang="zh-CN" sz="1200">
                          <a:sym typeface="+mn-ea"/>
                        </a:rPr>
                        <a:t>Aplicación de Régimen general de la agricultura, ganadería y pesca para que la población local no abando el trabajo en el campo. Establecer las normativas para la conservación y protección de la zona natural protegida. </a:t>
                      </a:r>
                      <a:endParaRPr lang="en-US" altLang="en-US" sz="1200" b="0">
                        <a:sym typeface="+mn-ea"/>
                      </a:endParaRPr>
                    </a:p>
                  </a:txBody>
                  <a:tcPr/>
                </a:tc>
              </a:tr>
              <a:tr h="9340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10. Escasez de la información turística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altLang="zh-CN" sz="1400"/>
                        <a:t>- Descubrir los atractivos turísticos,</a:t>
                      </a:r>
                    </a:p>
                    <a:p>
                      <a:pPr>
                        <a:buNone/>
                      </a:pPr>
                      <a:r>
                        <a:rPr lang="es-ES" altLang="zh-CN" sz="1400"/>
                        <a:t>- Cooperación de los institutos públicos</a:t>
                      </a:r>
                    </a:p>
                    <a:p>
                      <a:pPr>
                        <a:buNone/>
                      </a:pPr>
                      <a:r>
                        <a:rPr lang="es-ES" altLang="zh-CN" sz="1400"/>
                        <a:t>- Incrementar el peso de turismo nacional</a:t>
                      </a:r>
                    </a:p>
                    <a:p>
                      <a:pPr>
                        <a:buNone/>
                      </a:pPr>
                      <a:r>
                        <a:rPr lang="es-ES" altLang="zh-CN" sz="1400"/>
                        <a:t>- Establecimiento  de infraestructura y personales trabajados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 rtl="0">
                        <a:buNone/>
                      </a:pPr>
                      <a:r>
                        <a:rPr lang="es-ES" altLang="en-US" sz="1200" b="0">
                          <a:sym typeface="+mn-ea"/>
                        </a:rPr>
                        <a:t>Establecimiento del punto de información turística,</a:t>
                      </a:r>
                    </a:p>
                    <a:p>
                      <a:pPr lvl="0" algn="l" rtl="0">
                        <a:buNone/>
                      </a:pPr>
                      <a:r>
                        <a:rPr lang="es-ES" altLang="en-US" sz="1200" b="0">
                          <a:sym typeface="+mn-ea"/>
                        </a:rPr>
                        <a:t>Publicar las informaciones del viaje en el municipio en la página web del turismo.</a:t>
                      </a:r>
                    </a:p>
                    <a:p>
                      <a:pPr lvl="0" algn="l" rtl="0">
                        <a:buNone/>
                      </a:pPr>
                      <a:r>
                        <a:rPr lang="es-ES" altLang="en-US" sz="1200" b="0">
                          <a:sym typeface="+mn-ea"/>
                        </a:rPr>
                        <a:t>Creación de de redes sociales para facilitar de hacer campañas publicitarias Online.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5469255" y="399415"/>
            <a:ext cx="3550285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altLang="en-US" sz="2000"/>
              <a:t>Fichas problema, Objetivos y Fichas Actuación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940152" y="548680"/>
            <a:ext cx="309634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uFillTx/>
              </a:rPr>
              <a:t>BIBLIOGRAFÍAS</a:t>
            </a:r>
            <a:endParaRPr lang="es-ES" dirty="0">
              <a:solidFill>
                <a:srgbClr val="FF0000"/>
              </a:solidFill>
              <a:uFillTx/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5321544" y="476672"/>
            <a:ext cx="360040" cy="5133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uFillTx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11560" y="1772816"/>
            <a:ext cx="7776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 smtClean="0">
                <a:uFillTx/>
              </a:rPr>
              <a:t>FERRER </a:t>
            </a:r>
            <a:r>
              <a:rPr lang="es-ES" dirty="0">
                <a:uFillTx/>
              </a:rPr>
              <a:t>GONZÁLEZ, J.M., GIL, A. </a:t>
            </a:r>
            <a:r>
              <a:rPr lang="es-ES" dirty="0" smtClean="0">
                <a:uFillTx/>
              </a:rPr>
              <a:t>y </a:t>
            </a:r>
            <a:r>
              <a:rPr lang="es-ES" dirty="0">
                <a:uFillTx/>
              </a:rPr>
              <a:t>ALONSO, P., 1992.</a:t>
            </a:r>
            <a:r>
              <a:rPr lang="es-ES" i="1" dirty="0">
                <a:uFillTx/>
              </a:rPr>
              <a:t> 200 km. Alrededor De Madrid: Salidas Por La N-V. </a:t>
            </a:r>
            <a:r>
              <a:rPr lang="es-ES" dirty="0">
                <a:uFillTx/>
              </a:rPr>
              <a:t>Madrid: La </a:t>
            </a:r>
            <a:r>
              <a:rPr lang="es-ES" dirty="0" err="1">
                <a:uFillTx/>
              </a:rPr>
              <a:t>Librería</a:t>
            </a:r>
            <a:r>
              <a:rPr lang="es-ES" dirty="0">
                <a:uFillTx/>
              </a:rPr>
              <a:t> </a:t>
            </a:r>
            <a:r>
              <a:rPr lang="es-ES" dirty="0" smtClean="0">
                <a:uFillTx/>
              </a:rPr>
              <a:t>ISBN. </a:t>
            </a:r>
            <a:r>
              <a:rPr lang="es-ES" dirty="0">
                <a:uFillTx/>
              </a:rPr>
              <a:t>9788487290411; 8487290418. </a:t>
            </a:r>
            <a:endParaRPr lang="es-ES" dirty="0" smtClean="0">
              <a:uFillTx/>
            </a:endParaRPr>
          </a:p>
          <a:p>
            <a:pPr marL="285750" indent="-285750">
              <a:buFontTx/>
              <a:buChar char="-"/>
            </a:pPr>
            <a:endParaRPr lang="es-ES" dirty="0">
              <a:uFillTx/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uFillTx/>
              </a:rPr>
              <a:t>GARCÍA</a:t>
            </a:r>
            <a:r>
              <a:rPr lang="es-ES" dirty="0">
                <a:uFillTx/>
              </a:rPr>
              <a:t>, R., 1999.</a:t>
            </a:r>
            <a:r>
              <a:rPr lang="es-ES" i="1" dirty="0">
                <a:uFillTx/>
              </a:rPr>
              <a:t> Aranjuez y La Vega Del Tajo. </a:t>
            </a:r>
            <a:r>
              <a:rPr lang="es-ES" dirty="0">
                <a:uFillTx/>
              </a:rPr>
              <a:t>Consejería de Educación y Cultura ed., Madrid: </a:t>
            </a:r>
            <a:r>
              <a:rPr lang="es-ES" dirty="0" err="1">
                <a:uFillTx/>
              </a:rPr>
              <a:t>Consejería</a:t>
            </a:r>
            <a:r>
              <a:rPr lang="es-ES" dirty="0">
                <a:uFillTx/>
              </a:rPr>
              <a:t> de </a:t>
            </a:r>
            <a:r>
              <a:rPr lang="es-ES" dirty="0" err="1">
                <a:uFillTx/>
              </a:rPr>
              <a:t>Educación</a:t>
            </a:r>
            <a:r>
              <a:rPr lang="es-ES" dirty="0">
                <a:uFillTx/>
              </a:rPr>
              <a:t> y </a:t>
            </a:r>
            <a:r>
              <a:rPr lang="es-ES" dirty="0" smtClean="0">
                <a:uFillTx/>
              </a:rPr>
              <a:t>Cultura. </a:t>
            </a:r>
            <a:r>
              <a:rPr lang="es-ES" dirty="0">
                <a:uFillTx/>
              </a:rPr>
              <a:t>ISBN 8445115847; 9788445115848. </a:t>
            </a:r>
            <a:endParaRPr lang="es-ES" dirty="0" smtClean="0">
              <a:uFillTx/>
            </a:endParaRPr>
          </a:p>
          <a:p>
            <a:endParaRPr lang="es-ES" dirty="0">
              <a:uFillTx/>
            </a:endParaRPr>
          </a:p>
          <a:p>
            <a:pPr marL="285750" indent="-285750">
              <a:buFontTx/>
              <a:buChar char="-"/>
            </a:pPr>
            <a:r>
              <a:rPr lang="es-ES" dirty="0" smtClean="0">
                <a:uFillTx/>
              </a:rPr>
              <a:t>RODRÍGUEZ </a:t>
            </a:r>
            <a:r>
              <a:rPr lang="es-ES" dirty="0">
                <a:uFillTx/>
              </a:rPr>
              <a:t>ARIZA, M., 2007.</a:t>
            </a:r>
            <a:r>
              <a:rPr lang="es-ES" i="1" dirty="0">
                <a:uFillTx/>
              </a:rPr>
              <a:t> Pueblos y Comarcas De La Comunidad De Madrid: </a:t>
            </a:r>
            <a:r>
              <a:rPr lang="es-ES" i="1" dirty="0" err="1">
                <a:uFillTx/>
              </a:rPr>
              <a:t>Geografía</a:t>
            </a:r>
            <a:r>
              <a:rPr lang="es-ES" i="1" dirty="0">
                <a:uFillTx/>
              </a:rPr>
              <a:t>, Historia y Arte. </a:t>
            </a:r>
            <a:r>
              <a:rPr lang="es-ES" dirty="0">
                <a:uFillTx/>
              </a:rPr>
              <a:t>Madrid: La </a:t>
            </a:r>
            <a:r>
              <a:rPr lang="es-ES" dirty="0" err="1" smtClean="0">
                <a:uFillTx/>
              </a:rPr>
              <a:t>Librería</a:t>
            </a:r>
            <a:r>
              <a:rPr lang="es-ES" dirty="0" smtClean="0">
                <a:uFillTx/>
              </a:rPr>
              <a:t>. </a:t>
            </a:r>
            <a:r>
              <a:rPr lang="es-ES" dirty="0">
                <a:uFillTx/>
              </a:rPr>
              <a:t>ISBN 9788496470644; 8496470644. </a:t>
            </a:r>
            <a:endParaRPr lang="es-ES" dirty="0" smtClean="0">
              <a:uFillTx/>
            </a:endParaRPr>
          </a:p>
          <a:p>
            <a:pPr marL="285750" indent="-285750">
              <a:buFontTx/>
              <a:buChar char="-"/>
            </a:pPr>
            <a:endParaRPr lang="es-ES" dirty="0">
              <a:uFillTx/>
            </a:endParaRPr>
          </a:p>
          <a:p>
            <a:endParaRPr lang="es-ES" dirty="0">
              <a:uFillTx/>
            </a:endParaRP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510" y="5574030"/>
            <a:ext cx="1121410" cy="11214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981855" y="5486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uFillTx/>
              </a:rPr>
              <a:t>FUENTES DE DATOS</a:t>
            </a:r>
            <a:endParaRPr lang="es-ES" dirty="0">
              <a:solidFill>
                <a:schemeClr val="bg1"/>
              </a:solidFill>
              <a:uFillTx/>
            </a:endParaRPr>
          </a:p>
        </p:txBody>
      </p:sp>
      <p:sp>
        <p:nvSpPr>
          <p:cNvPr id="4" name="3 Flecha abajo"/>
          <p:cNvSpPr/>
          <p:nvPr/>
        </p:nvSpPr>
        <p:spPr>
          <a:xfrm>
            <a:off x="5355181" y="476672"/>
            <a:ext cx="360040" cy="5133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uFillTx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06876" y="1484784"/>
            <a:ext cx="75608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err="1" smtClean="0">
                <a:uFillTx/>
              </a:rPr>
              <a:t>Spain</a:t>
            </a:r>
            <a:r>
              <a:rPr lang="es-ES" sz="1200" dirty="0" smtClean="0">
                <a:uFillTx/>
              </a:rPr>
              <a:t> Viajes, Villaconejos: </a:t>
            </a:r>
            <a:r>
              <a:rPr lang="es-ES" sz="1200" u="sng" dirty="0">
                <a:uFillTx/>
                <a:hlinkClick r:id="rId2"/>
              </a:rPr>
              <a:t>http://</a:t>
            </a:r>
            <a:r>
              <a:rPr lang="es-ES" sz="1200" u="sng" dirty="0" smtClean="0">
                <a:uFillTx/>
                <a:hlinkClick r:id="rId2"/>
              </a:rPr>
              <a:t>www.spainviajes.com/que-ver-en-madrid/villaconejos</a:t>
            </a:r>
            <a:r>
              <a:rPr lang="es-ES" sz="1200" u="sng" dirty="0" smtClean="0">
                <a:uFillTx/>
              </a:rPr>
              <a:t> </a:t>
            </a:r>
            <a:r>
              <a:rPr lang="es-ES" sz="1200" dirty="0" smtClean="0">
                <a:uFillTx/>
              </a:rPr>
              <a:t>(consultado 02/10/2017)</a:t>
            </a:r>
          </a:p>
          <a:p>
            <a:endParaRPr lang="es-ES" sz="1200" dirty="0" smtClean="0">
              <a:uFillTx/>
            </a:endParaRPr>
          </a:p>
          <a:p>
            <a:r>
              <a:rPr lang="es-ES" sz="1200" dirty="0" smtClean="0">
                <a:uFillTx/>
              </a:rPr>
              <a:t>Colmenar de Oreja (diapositivas): </a:t>
            </a:r>
            <a:r>
              <a:rPr lang="es-ES" sz="1200" u="sng" dirty="0">
                <a:uFillTx/>
                <a:hlinkClick r:id="rId3"/>
              </a:rPr>
              <a:t>https://</a:t>
            </a:r>
            <a:r>
              <a:rPr lang="es-ES" sz="1200" u="sng" dirty="0" smtClean="0">
                <a:uFillTx/>
                <a:hlinkClick r:id="rId3"/>
              </a:rPr>
              <a:t>es.slideshare.net/fueradeclase-vdp/colmenar-de-oreja-c</a:t>
            </a:r>
            <a:r>
              <a:rPr lang="es-ES" sz="1200" u="sng" dirty="0" smtClean="0">
                <a:uFillTx/>
              </a:rPr>
              <a:t> </a:t>
            </a:r>
            <a:r>
              <a:rPr lang="es-ES" sz="1200" dirty="0" smtClean="0">
                <a:uFillTx/>
              </a:rPr>
              <a:t>(publicado 17/02/2012, consultado 02/10/2017)</a:t>
            </a:r>
          </a:p>
          <a:p>
            <a:endParaRPr lang="es-ES" sz="1200" dirty="0" smtClean="0">
              <a:uFillTx/>
            </a:endParaRPr>
          </a:p>
          <a:p>
            <a:r>
              <a:rPr lang="en-US" sz="1200" dirty="0" err="1">
                <a:uFillTx/>
              </a:rPr>
              <a:t>Natura</a:t>
            </a:r>
            <a:r>
              <a:rPr lang="en-US" sz="1200" dirty="0">
                <a:uFillTx/>
              </a:rPr>
              <a:t> Spain.com, </a:t>
            </a:r>
            <a:r>
              <a:rPr lang="en-US" sz="1200" dirty="0" err="1">
                <a:uFillTx/>
              </a:rPr>
              <a:t>Colmenar</a:t>
            </a:r>
            <a:r>
              <a:rPr lang="en-US" sz="1200" dirty="0">
                <a:uFillTx/>
              </a:rPr>
              <a:t> de </a:t>
            </a:r>
            <a:r>
              <a:rPr lang="en-US" sz="1200" dirty="0" err="1">
                <a:uFillTx/>
              </a:rPr>
              <a:t>Oreja</a:t>
            </a:r>
            <a:r>
              <a:rPr lang="en-US" sz="1200" dirty="0">
                <a:uFillTx/>
              </a:rPr>
              <a:t>: </a:t>
            </a:r>
            <a:r>
              <a:rPr lang="es-ES" sz="1200" u="sng" dirty="0">
                <a:uFillTx/>
                <a:hlinkClick r:id="rId4"/>
              </a:rPr>
              <a:t>http://</a:t>
            </a:r>
            <a:r>
              <a:rPr lang="es-ES" sz="1200" u="sng" dirty="0" smtClean="0">
                <a:uFillTx/>
                <a:hlinkClick r:id="rId4"/>
              </a:rPr>
              <a:t>www.naturaspain.com/naturaleza-flora-y-fauna-en-el-municipio-de-colmenar-de-oreja.html</a:t>
            </a:r>
            <a:r>
              <a:rPr lang="es-ES" sz="1200" dirty="0" smtClean="0">
                <a:uFillTx/>
              </a:rPr>
              <a:t> (consultado 02/10/2017)</a:t>
            </a:r>
          </a:p>
          <a:p>
            <a:endParaRPr lang="es-ES" sz="1200" dirty="0" smtClean="0">
              <a:uFillTx/>
            </a:endParaRPr>
          </a:p>
          <a:p>
            <a:r>
              <a:rPr lang="es-ES" sz="1200" dirty="0">
                <a:uFillTx/>
              </a:rPr>
              <a:t>Climate-Data.org, Clima Villaconejos </a:t>
            </a:r>
            <a:r>
              <a:rPr lang="es-ES" sz="1200" u="sng" dirty="0">
                <a:uFillTx/>
                <a:hlinkClick r:id="rId5"/>
              </a:rPr>
              <a:t>https://es.climate-data.org/location/185406</a:t>
            </a:r>
            <a:r>
              <a:rPr lang="es-ES" sz="1200" u="sng" dirty="0" smtClean="0">
                <a:uFillTx/>
                <a:hlinkClick r:id="rId5"/>
              </a:rPr>
              <a:t>/</a:t>
            </a:r>
            <a:r>
              <a:rPr lang="es-ES" sz="1200" u="sng" dirty="0" smtClean="0">
                <a:uFillTx/>
              </a:rPr>
              <a:t> </a:t>
            </a:r>
            <a:r>
              <a:rPr lang="es-ES" sz="1200" dirty="0" smtClean="0">
                <a:uFillTx/>
              </a:rPr>
              <a:t>(consultado 02/10/2017)</a:t>
            </a:r>
          </a:p>
          <a:p>
            <a:endParaRPr lang="es-ES" sz="1200" dirty="0" smtClean="0">
              <a:uFillTx/>
            </a:endParaRPr>
          </a:p>
          <a:p>
            <a:r>
              <a:rPr lang="en-US" sz="1200" dirty="0" err="1">
                <a:uFillTx/>
              </a:rPr>
              <a:t>Espacios</a:t>
            </a:r>
            <a:r>
              <a:rPr lang="en-US" sz="1200" dirty="0">
                <a:uFillTx/>
              </a:rPr>
              <a:t> </a:t>
            </a:r>
            <a:r>
              <a:rPr lang="en-US" sz="1200" dirty="0" err="1">
                <a:uFillTx/>
              </a:rPr>
              <a:t>Protegidos</a:t>
            </a:r>
            <a:r>
              <a:rPr lang="en-US" sz="1200" dirty="0">
                <a:uFillTx/>
              </a:rPr>
              <a:t> Red </a:t>
            </a:r>
            <a:r>
              <a:rPr lang="en-US" sz="1200" dirty="0" err="1">
                <a:uFillTx/>
              </a:rPr>
              <a:t>Natura</a:t>
            </a:r>
            <a:r>
              <a:rPr lang="en-US" sz="1200" dirty="0">
                <a:uFillTx/>
              </a:rPr>
              <a:t> 2000, </a:t>
            </a:r>
            <a:r>
              <a:rPr lang="en-US" sz="1200" dirty="0" err="1">
                <a:uFillTx/>
              </a:rPr>
              <a:t>Comunidad</a:t>
            </a:r>
            <a:r>
              <a:rPr lang="en-US" sz="1200" dirty="0">
                <a:uFillTx/>
              </a:rPr>
              <a:t> de Madrid, “ Vegas, Cuestas y </a:t>
            </a:r>
            <a:r>
              <a:rPr lang="en-US" sz="1200" dirty="0" err="1">
                <a:uFillTx/>
              </a:rPr>
              <a:t>Páramos</a:t>
            </a:r>
            <a:r>
              <a:rPr lang="en-US" sz="1200" dirty="0">
                <a:uFillTx/>
              </a:rPr>
              <a:t> del </a:t>
            </a:r>
            <a:r>
              <a:rPr lang="en-US" sz="1200" dirty="0" err="1">
                <a:uFillTx/>
              </a:rPr>
              <a:t>Sureste</a:t>
            </a:r>
            <a:r>
              <a:rPr lang="en-US" sz="1200" dirty="0">
                <a:uFillTx/>
              </a:rPr>
              <a:t> de Madrid”: </a:t>
            </a:r>
            <a:endParaRPr lang="en-US" sz="1200" dirty="0" smtClean="0">
              <a:uFillTx/>
            </a:endParaRPr>
          </a:p>
          <a:p>
            <a:r>
              <a:rPr lang="es-ES" sz="1200" u="sng" dirty="0" smtClean="0">
                <a:uFillTx/>
                <a:hlinkClick r:id="rId6"/>
              </a:rPr>
              <a:t>http</a:t>
            </a:r>
            <a:r>
              <a:rPr lang="es-ES" sz="1200" u="sng" dirty="0">
                <a:uFillTx/>
                <a:hlinkClick r:id="rId6"/>
              </a:rPr>
              <a:t>://</a:t>
            </a:r>
            <a:r>
              <a:rPr lang="es-ES" sz="1200" u="sng" dirty="0" smtClean="0">
                <a:uFillTx/>
                <a:hlinkClick r:id="rId6"/>
              </a:rPr>
              <a:t>www.madrid.org/cs/Satellite?c=CM_InfPractica_FA&amp;cid=1109168009798&amp;idConsejeria=1109266187260&amp;idListConsj=1109265444710&amp;language=es&amp;pagename=ComunidadMadrid%2FEstructura&amp;pv=1354593030052</a:t>
            </a:r>
            <a:r>
              <a:rPr lang="es-ES" sz="1200" u="sng" dirty="0" smtClean="0">
                <a:uFillTx/>
              </a:rPr>
              <a:t> </a:t>
            </a:r>
            <a:r>
              <a:rPr lang="es-ES" sz="1200" dirty="0" smtClean="0">
                <a:uFillTx/>
              </a:rPr>
              <a:t>(consultado 02/10/2017)</a:t>
            </a:r>
          </a:p>
          <a:p>
            <a:endParaRPr lang="es-ES" sz="1200" dirty="0" smtClean="0">
              <a:uFillTx/>
            </a:endParaRPr>
          </a:p>
          <a:p>
            <a:r>
              <a:rPr lang="en-US" sz="1200" dirty="0" err="1" smtClean="0">
                <a:uFillTx/>
              </a:rPr>
              <a:t>Colmenar</a:t>
            </a:r>
            <a:r>
              <a:rPr lang="en-US" sz="1200" dirty="0" smtClean="0">
                <a:uFillTx/>
              </a:rPr>
              <a:t> de </a:t>
            </a:r>
            <a:r>
              <a:rPr lang="en-US" sz="1200" dirty="0" err="1" smtClean="0">
                <a:uFillTx/>
              </a:rPr>
              <a:t>Oreja</a:t>
            </a:r>
            <a:r>
              <a:rPr lang="en-US" sz="1200" dirty="0" smtClean="0">
                <a:uFillTx/>
              </a:rPr>
              <a:t> y </a:t>
            </a:r>
            <a:r>
              <a:rPr lang="en-US" sz="1200" dirty="0" err="1" smtClean="0">
                <a:uFillTx/>
              </a:rPr>
              <a:t>Villaconejos</a:t>
            </a:r>
            <a:r>
              <a:rPr lang="en-US" sz="1200" dirty="0" smtClean="0">
                <a:uFillTx/>
              </a:rPr>
              <a:t>, “</a:t>
            </a:r>
            <a:r>
              <a:rPr lang="en-US" sz="1200" dirty="0" err="1" smtClean="0">
                <a:uFillTx/>
              </a:rPr>
              <a:t>Entorno</a:t>
            </a:r>
            <a:r>
              <a:rPr lang="en-US" sz="1200" dirty="0" smtClean="0">
                <a:uFillTx/>
              </a:rPr>
              <a:t> Natural”, </a:t>
            </a:r>
            <a:r>
              <a:rPr lang="en-US" sz="1200" dirty="0" err="1" smtClean="0">
                <a:uFillTx/>
              </a:rPr>
              <a:t>Comunidad</a:t>
            </a:r>
            <a:r>
              <a:rPr lang="en-US" sz="1200" dirty="0" smtClean="0">
                <a:uFillTx/>
              </a:rPr>
              <a:t> </a:t>
            </a:r>
            <a:r>
              <a:rPr lang="en-US" sz="1200" dirty="0">
                <a:uFillTx/>
              </a:rPr>
              <a:t>de Madrid: </a:t>
            </a:r>
            <a:r>
              <a:rPr lang="es-ES" sz="1200" u="sng" dirty="0" smtClean="0">
                <a:uFillTx/>
                <a:hlinkClick r:id="rId7"/>
              </a:rPr>
              <a:t>http</a:t>
            </a:r>
            <a:r>
              <a:rPr lang="es-ES" sz="1200" u="sng" dirty="0">
                <a:uFillTx/>
                <a:hlinkClick r:id="rId7"/>
              </a:rPr>
              <a:t>://</a:t>
            </a:r>
            <a:r>
              <a:rPr lang="es-ES" sz="1200" u="sng" dirty="0" smtClean="0">
                <a:uFillTx/>
                <a:hlinkClick r:id="rId7"/>
              </a:rPr>
              <a:t>turismomadrid.es/es/descubre/colmenar-de-oreja/de-inter%C3%A9s/5037-entorno-natural.html</a:t>
            </a:r>
            <a:r>
              <a:rPr lang="es-ES" sz="1200" u="sng" dirty="0" smtClean="0">
                <a:uFillTx/>
              </a:rPr>
              <a:t> </a:t>
            </a:r>
            <a:r>
              <a:rPr lang="es-ES" sz="1200" dirty="0" smtClean="0">
                <a:uFillTx/>
              </a:rPr>
              <a:t>(consultado 02/10/2017)</a:t>
            </a:r>
          </a:p>
          <a:p>
            <a:endParaRPr lang="es-ES" sz="1200" dirty="0" smtClean="0">
              <a:uFillTx/>
            </a:endParaRPr>
          </a:p>
          <a:p>
            <a:r>
              <a:rPr lang="es-ES" sz="1200" dirty="0" smtClean="0">
                <a:uFillTx/>
              </a:rPr>
              <a:t>Trabajo Colmenar de Oreja, Geografía Rural: </a:t>
            </a:r>
            <a:r>
              <a:rPr lang="es-ES" sz="1200" u="sng" dirty="0">
                <a:uFillTx/>
                <a:hlinkClick r:id="rId8"/>
              </a:rPr>
              <a:t>http://</a:t>
            </a:r>
            <a:r>
              <a:rPr lang="es-ES" sz="1200" u="sng" dirty="0" smtClean="0">
                <a:uFillTx/>
                <a:hlinkClick r:id="rId8"/>
              </a:rPr>
              <a:t>lorenahernanz.blogspot.com.es/2009/05/trabajo-colmenar-de-oreja.html</a:t>
            </a:r>
            <a:r>
              <a:rPr lang="es-ES" sz="1200" u="sng" dirty="0" smtClean="0">
                <a:uFillTx/>
              </a:rPr>
              <a:t> (</a:t>
            </a:r>
            <a:r>
              <a:rPr lang="es-ES" sz="1200" dirty="0" smtClean="0">
                <a:uFillTx/>
              </a:rPr>
              <a:t>publicado 21/05/2009, consultado 02/10/2017)</a:t>
            </a:r>
          </a:p>
          <a:p>
            <a:endParaRPr lang="es-ES" sz="1200" dirty="0" smtClean="0">
              <a:uFillTx/>
            </a:endParaRPr>
          </a:p>
          <a:p>
            <a:r>
              <a:rPr lang="es-ES" sz="1200" dirty="0" smtClean="0">
                <a:uFillTx/>
              </a:rPr>
              <a:t>Turismo en espacios rurales y naturales, Atlas Nacional: </a:t>
            </a:r>
            <a:r>
              <a:rPr lang="es-ES" sz="1200" u="sng" dirty="0">
                <a:uFillTx/>
                <a:hlinkClick r:id="rId9"/>
              </a:rPr>
              <a:t>http://www.uam.es/gruposinv/urbytur/documentos/ATLAS_NACIONAL_Turismo_rural.pdf</a:t>
            </a:r>
            <a:endParaRPr lang="es-ES" sz="1200" dirty="0">
              <a:uFillTx/>
            </a:endParaRPr>
          </a:p>
          <a:p>
            <a:endParaRPr lang="es-ES" sz="1200" dirty="0" smtClean="0">
              <a:uFillTx/>
            </a:endParaRPr>
          </a:p>
          <a:p>
            <a:pPr marL="285750" indent="-285750">
              <a:buFontTx/>
              <a:buChar char="-"/>
            </a:pPr>
            <a:endParaRPr lang="es-ES" sz="1200" dirty="0">
              <a:uFillTx/>
            </a:endParaRPr>
          </a:p>
          <a:p>
            <a:pPr marL="285750" indent="-285750">
              <a:buFontTx/>
              <a:buChar char="-"/>
            </a:pPr>
            <a:endParaRPr lang="es-ES" sz="1200" dirty="0">
              <a:uFillTx/>
            </a:endParaRPr>
          </a:p>
        </p:txBody>
      </p:sp>
      <p:pic>
        <p:nvPicPr>
          <p:cNvPr id="3" name="图片 2" descr="Logo_UC3M.sv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6510" y="5574030"/>
            <a:ext cx="1121410" cy="11214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3052" y="1462158"/>
            <a:ext cx="89289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uFillTx/>
                <a:hlinkClick r:id="rId2"/>
              </a:rPr>
              <a:t>Población empadronada por zonas estadísticas y por municipios</a:t>
            </a:r>
            <a:r>
              <a:rPr lang="es-ES" sz="1200" dirty="0">
                <a:uFillTx/>
              </a:rPr>
              <a:t>: </a:t>
            </a:r>
            <a:r>
              <a:rPr lang="es-ES" sz="1200" u="sng" dirty="0">
                <a:uFillTx/>
                <a:hlinkClick r:id="rId3"/>
              </a:rPr>
              <a:t>http://www.madrid.org/iestadis/fijas/estructu/general/anuario/ianucap02.htm</a:t>
            </a:r>
            <a:r>
              <a:rPr lang="es-ES" sz="1200" dirty="0">
                <a:uFillTx/>
              </a:rPr>
              <a:t> (consultado 02/10/17)</a:t>
            </a:r>
          </a:p>
          <a:p>
            <a:r>
              <a:rPr lang="es-ES" sz="1200" dirty="0">
                <a:uFillTx/>
              </a:rPr>
              <a:t> </a:t>
            </a:r>
          </a:p>
          <a:p>
            <a:r>
              <a:rPr lang="es-ES" sz="1200" dirty="0">
                <a:uFillTx/>
              </a:rPr>
              <a:t>Evolución de número de habitantes (gráfico de línea): </a:t>
            </a:r>
            <a:r>
              <a:rPr lang="es-ES" sz="1200" u="sng" dirty="0">
                <a:uFillTx/>
                <a:hlinkClick r:id="rId4"/>
              </a:rPr>
              <a:t>http://www.foro-ciudad.com/madrid/villaconejos/mensaje-11461356.html</a:t>
            </a:r>
            <a:endParaRPr lang="es-ES" sz="1200" dirty="0">
              <a:uFillTx/>
            </a:endParaRPr>
          </a:p>
          <a:p>
            <a:r>
              <a:rPr lang="es-ES" sz="1200" u="sng" dirty="0">
                <a:uFillTx/>
                <a:hlinkClick r:id="rId5"/>
              </a:rPr>
              <a:t>http://www.foro-ciudad.com/madrid/colmenar-de-oreja/mensaje-11461235.html</a:t>
            </a:r>
            <a:r>
              <a:rPr lang="es-ES" sz="1200" dirty="0">
                <a:uFillTx/>
              </a:rPr>
              <a:t> (consultado 30/9/17)</a:t>
            </a:r>
          </a:p>
          <a:p>
            <a:r>
              <a:rPr lang="es-ES" sz="1200" dirty="0">
                <a:uFillTx/>
              </a:rPr>
              <a:t> </a:t>
            </a:r>
          </a:p>
          <a:p>
            <a:r>
              <a:rPr lang="es-ES" sz="1200" dirty="0" smtClean="0">
                <a:uFillTx/>
              </a:rPr>
              <a:t>Pirámide</a:t>
            </a:r>
            <a:r>
              <a:rPr lang="es-ES" sz="1200" dirty="0">
                <a:uFillTx/>
              </a:rPr>
              <a:t>, </a:t>
            </a:r>
            <a:r>
              <a:rPr lang="es-ES" sz="1200" dirty="0" smtClean="0">
                <a:uFillTx/>
              </a:rPr>
              <a:t>evolución </a:t>
            </a:r>
            <a:r>
              <a:rPr lang="es-ES" sz="1200" dirty="0">
                <a:uFillTx/>
              </a:rPr>
              <a:t>y </a:t>
            </a:r>
            <a:r>
              <a:rPr lang="es-ES" sz="1200" dirty="0" smtClean="0">
                <a:uFillTx/>
              </a:rPr>
              <a:t>tabla </a:t>
            </a:r>
            <a:r>
              <a:rPr lang="es-ES" sz="1200" dirty="0">
                <a:uFillTx/>
              </a:rPr>
              <a:t>de V</a:t>
            </a:r>
            <a:r>
              <a:rPr lang="es-ES" sz="1200" dirty="0" smtClean="0">
                <a:uFillTx/>
              </a:rPr>
              <a:t>illaconejos</a:t>
            </a:r>
            <a:r>
              <a:rPr lang="es-ES" sz="1200" dirty="0">
                <a:uFillTx/>
              </a:rPr>
              <a:t>: </a:t>
            </a:r>
            <a:r>
              <a:rPr lang="es-ES" sz="1200" u="sng" dirty="0">
                <a:uFillTx/>
                <a:hlinkClick r:id="rId6"/>
              </a:rPr>
              <a:t>http://www.madrid.org/cs/Satellite?c=CM_InfPractica_FA&amp;cid=1354221880916&amp;idConsejeria=1109266187260&amp;idListConsj=1109266100973&amp;language=es&amp;pagename=ComunidadMadrid%2FEstructura&amp;pid=1109265444699&amp;pv=1354264881261&amp;sm=1109265843983</a:t>
            </a:r>
            <a:r>
              <a:rPr lang="es-ES" sz="1200" dirty="0">
                <a:uFillTx/>
              </a:rPr>
              <a:t> (consultado 30/9/17)</a:t>
            </a:r>
          </a:p>
          <a:p>
            <a:r>
              <a:rPr lang="es-ES" sz="1200" dirty="0">
                <a:uFillTx/>
              </a:rPr>
              <a:t> </a:t>
            </a:r>
          </a:p>
          <a:p>
            <a:r>
              <a:rPr lang="es-ES" sz="1200" dirty="0">
                <a:uFillTx/>
              </a:rPr>
              <a:t>Evolución de paro V</a:t>
            </a:r>
            <a:r>
              <a:rPr lang="es-ES" sz="1200" dirty="0" smtClean="0">
                <a:uFillTx/>
              </a:rPr>
              <a:t>illaconejos</a:t>
            </a:r>
            <a:r>
              <a:rPr lang="es-ES" sz="1200" dirty="0">
                <a:uFillTx/>
              </a:rPr>
              <a:t>: </a:t>
            </a:r>
            <a:r>
              <a:rPr lang="es-ES" sz="1200" u="sng" dirty="0">
                <a:uFillTx/>
                <a:hlinkClick r:id="rId7"/>
              </a:rPr>
              <a:t>https://www.datosmacro.com/paro/espana/municipios/madrid/madrid/villaconejos</a:t>
            </a:r>
            <a:endParaRPr lang="es-ES" sz="1200" dirty="0">
              <a:uFillTx/>
            </a:endParaRPr>
          </a:p>
          <a:p>
            <a:r>
              <a:rPr lang="es-ES" sz="1200" dirty="0">
                <a:uFillTx/>
              </a:rPr>
              <a:t>Evolución de paro Colmenar de oreja: </a:t>
            </a:r>
            <a:r>
              <a:rPr lang="es-ES" sz="1200" u="sng" dirty="0">
                <a:uFillTx/>
                <a:hlinkClick r:id="rId8"/>
              </a:rPr>
              <a:t>https://www.datosmacro.com/paro/espana/municipios/madrid/madrid/colmenar-de-oreja</a:t>
            </a:r>
            <a:r>
              <a:rPr lang="es-ES" sz="1200" dirty="0">
                <a:uFillTx/>
              </a:rPr>
              <a:t> (consultado 01/10/17</a:t>
            </a:r>
            <a:r>
              <a:rPr lang="es-ES" sz="1200" dirty="0" smtClean="0">
                <a:uFillTx/>
              </a:rPr>
              <a:t>)</a:t>
            </a:r>
          </a:p>
          <a:p>
            <a:endParaRPr lang="es-ES" sz="1200" dirty="0">
              <a:uFillTx/>
            </a:endParaRPr>
          </a:p>
          <a:p>
            <a:r>
              <a:rPr lang="es-ES" sz="1200" dirty="0">
                <a:uFillTx/>
              </a:rPr>
              <a:t>Perfil socioeconómico de los municipios: </a:t>
            </a:r>
            <a:r>
              <a:rPr lang="es-ES" sz="1200" u="sng" dirty="0">
                <a:uFillTx/>
                <a:hlinkClick r:id="rId9"/>
              </a:rPr>
              <a:t>http://www.madrid.org/iestadis/fijas/informes/descarga/perfils90.pdf</a:t>
            </a:r>
            <a:r>
              <a:rPr lang="es-ES" sz="1200" dirty="0">
                <a:uFillTx/>
              </a:rPr>
              <a:t> (consultado 02/10/17</a:t>
            </a:r>
            <a:r>
              <a:rPr lang="es-ES" sz="1200" dirty="0" smtClean="0">
                <a:uFillTx/>
              </a:rPr>
              <a:t>)</a:t>
            </a:r>
          </a:p>
          <a:p>
            <a:endParaRPr lang="es-ES" sz="1200" dirty="0">
              <a:uFillTx/>
            </a:endParaRPr>
          </a:p>
          <a:p>
            <a:r>
              <a:rPr lang="es-ES" sz="1200" dirty="0">
                <a:uFillTx/>
              </a:rPr>
              <a:t>Para los datos </a:t>
            </a:r>
            <a:r>
              <a:rPr lang="es-ES" sz="1200" dirty="0" smtClean="0">
                <a:uFillTx/>
              </a:rPr>
              <a:t>en </a:t>
            </a:r>
            <a:r>
              <a:rPr lang="es-ES" sz="1200" dirty="0">
                <a:uFillTx/>
              </a:rPr>
              <a:t>general: </a:t>
            </a:r>
            <a:r>
              <a:rPr lang="es-ES" sz="1200" u="sng" dirty="0">
                <a:uFillTx/>
                <a:hlinkClick r:id="rId10"/>
              </a:rPr>
              <a:t>http://lorenahernanz.blogspot.com.es/2009/05/trabajo-colmenar-de-oreja.html</a:t>
            </a:r>
            <a:r>
              <a:rPr lang="es-ES" sz="1200" dirty="0">
                <a:uFillTx/>
              </a:rPr>
              <a:t> (última consulta 03/10/17</a:t>
            </a:r>
            <a:r>
              <a:rPr lang="es-ES" sz="1200" dirty="0" smtClean="0">
                <a:uFillTx/>
              </a:rPr>
              <a:t>)</a:t>
            </a:r>
          </a:p>
          <a:p>
            <a:endParaRPr lang="es-ES" sz="1200" dirty="0" smtClean="0">
              <a:uFillTx/>
            </a:endParaRPr>
          </a:p>
          <a:p>
            <a:r>
              <a:rPr lang="es-ES" sz="1200" dirty="0" smtClean="0">
                <a:uFillTx/>
              </a:rPr>
              <a:t>Historia </a:t>
            </a:r>
            <a:r>
              <a:rPr lang="es-ES" sz="1200" dirty="0">
                <a:uFillTx/>
              </a:rPr>
              <a:t>de los monumentos de </a:t>
            </a:r>
            <a:r>
              <a:rPr lang="es-ES" sz="1200" dirty="0" smtClean="0">
                <a:uFillTx/>
              </a:rPr>
              <a:t>Villaconejos: </a:t>
            </a:r>
            <a:r>
              <a:rPr lang="es-ES" sz="1200" dirty="0" smtClean="0">
                <a:uFillTx/>
                <a:hlinkClick r:id="rId11"/>
              </a:rPr>
              <a:t>https</a:t>
            </a:r>
            <a:r>
              <a:rPr lang="es-ES" sz="1200" dirty="0">
                <a:uFillTx/>
                <a:hlinkClick r:id="rId11"/>
              </a:rPr>
              <a:t>://</a:t>
            </a:r>
            <a:r>
              <a:rPr lang="es-ES" sz="1200" dirty="0" smtClean="0">
                <a:uFillTx/>
                <a:hlinkClick r:id="rId11"/>
              </a:rPr>
              <a:t>www.unaventanadesdemadrid.com/comunidad-de-madrid/villaconejos.html</a:t>
            </a:r>
            <a:r>
              <a:rPr lang="es-ES" sz="1200" dirty="0" smtClean="0">
                <a:uFillTx/>
              </a:rPr>
              <a:t> (consultado 01/10/17)</a:t>
            </a:r>
            <a:endParaRPr lang="es-ES" sz="1200" dirty="0">
              <a:uFillTx/>
            </a:endParaRPr>
          </a:p>
          <a:p>
            <a:r>
              <a:rPr lang="es-ES" sz="1200" dirty="0" smtClean="0">
                <a:uFillTx/>
              </a:rPr>
              <a:t>Estructura </a:t>
            </a:r>
            <a:r>
              <a:rPr lang="es-ES" sz="1200" dirty="0">
                <a:uFillTx/>
              </a:rPr>
              <a:t>económica municipal en </a:t>
            </a:r>
            <a:r>
              <a:rPr lang="es-ES" sz="1200" dirty="0" smtClean="0">
                <a:uFillTx/>
              </a:rPr>
              <a:t>Villaconejos:  </a:t>
            </a:r>
            <a:r>
              <a:rPr lang="es-ES" sz="1200" dirty="0">
                <a:uFillTx/>
                <a:hlinkClick r:id="rId12"/>
              </a:rPr>
              <a:t>https://</a:t>
            </a:r>
            <a:r>
              <a:rPr lang="es-ES" sz="1200" dirty="0" smtClean="0">
                <a:uFillTx/>
                <a:hlinkClick r:id="rId12"/>
              </a:rPr>
              <a:t>es.wikipedia.org/wiki/Villaconejos</a:t>
            </a:r>
            <a:r>
              <a:rPr lang="es-ES" sz="1200" dirty="0" smtClean="0">
                <a:uFillTx/>
              </a:rPr>
              <a:t> (consultado 03/10/17)</a:t>
            </a:r>
            <a:endParaRPr lang="es-ES" sz="1200" dirty="0">
              <a:uFillTx/>
            </a:endParaRPr>
          </a:p>
          <a:p>
            <a:r>
              <a:rPr lang="es-ES" sz="1200" dirty="0" smtClean="0">
                <a:uFillTx/>
              </a:rPr>
              <a:t>Historia </a:t>
            </a:r>
            <a:r>
              <a:rPr lang="es-ES" sz="1200" dirty="0">
                <a:uFillTx/>
              </a:rPr>
              <a:t>de los monumentos de colmenar de </a:t>
            </a:r>
            <a:r>
              <a:rPr lang="es-ES" sz="1200" dirty="0" smtClean="0">
                <a:uFillTx/>
              </a:rPr>
              <a:t>oreja: </a:t>
            </a:r>
            <a:r>
              <a:rPr lang="es-ES" sz="1200" dirty="0" smtClean="0">
                <a:uFillTx/>
                <a:hlinkClick r:id="rId13"/>
              </a:rPr>
              <a:t>https</a:t>
            </a:r>
            <a:r>
              <a:rPr lang="es-ES" sz="1200" dirty="0">
                <a:uFillTx/>
                <a:hlinkClick r:id="rId13"/>
              </a:rPr>
              <a:t>://</a:t>
            </a:r>
            <a:r>
              <a:rPr lang="es-ES" sz="1200" dirty="0" smtClean="0">
                <a:uFillTx/>
                <a:hlinkClick r:id="rId13"/>
              </a:rPr>
              <a:t>es.wikipedia.org/wiki/Colmenar_de_Oreja</a:t>
            </a:r>
            <a:r>
              <a:rPr lang="es-ES" sz="1200" dirty="0" smtClean="0">
                <a:uFillTx/>
              </a:rPr>
              <a:t> (consultado 03/10/17)</a:t>
            </a:r>
            <a:endParaRPr lang="es-ES" sz="1200" dirty="0">
              <a:uFillTx/>
            </a:endParaRPr>
          </a:p>
          <a:p>
            <a:endParaRPr lang="es-ES" sz="1200" dirty="0">
              <a:uFillTx/>
            </a:endParaRPr>
          </a:p>
          <a:p>
            <a:endParaRPr lang="es-ES" sz="1200" dirty="0">
              <a:uFillTx/>
            </a:endParaRPr>
          </a:p>
        </p:txBody>
      </p:sp>
      <p:sp>
        <p:nvSpPr>
          <p:cNvPr id="4" name="3 Flecha abajo"/>
          <p:cNvSpPr/>
          <p:nvPr/>
        </p:nvSpPr>
        <p:spPr>
          <a:xfrm>
            <a:off x="5321544" y="476672"/>
            <a:ext cx="360040" cy="5133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uFillTx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997708" y="54868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uFillTx/>
              </a:rPr>
              <a:t>FUENTES DE DATOS</a:t>
            </a:r>
            <a:endParaRPr lang="es-ES" dirty="0">
              <a:solidFill>
                <a:schemeClr val="bg1"/>
              </a:solidFill>
              <a:uFillTx/>
            </a:endParaRP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1930" y="5759450"/>
            <a:ext cx="935990" cy="9359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>
                <a:uFillTx/>
              </a:defRPr>
            </a:pPr>
            <a:r>
              <a:rPr lang="es-ES" b="1" cap="small" dirty="0">
                <a:uFillTx/>
                <a:latin typeface="微软雅黑" panose="020B0503020204020204" pitchFamily="2" charset="-122"/>
                <a:ea typeface="微软雅黑" panose="020B0503020204020204" pitchFamily="2" charset="-122"/>
              </a:rPr>
              <a:t>MUCHAS GRACIAS</a:t>
            </a:r>
            <a:endParaRPr lang="es-ES" dirty="0">
              <a:uFillTx/>
            </a:endParaRP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815" y="5454650"/>
            <a:ext cx="1121410" cy="11214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1285" y="2562225"/>
            <a:ext cx="7589520" cy="896620"/>
          </a:xfrm>
        </p:spPr>
        <p:txBody>
          <a:bodyPr/>
          <a:lstStyle/>
          <a:p>
            <a:pPr eaLnBrk="1" hangingPunct="1">
              <a:defRPr>
                <a:uFillTx/>
              </a:defRPr>
            </a:pPr>
            <a:r>
              <a:rPr lang="es-ES" altLang="zh-CN" dirty="0">
                <a:uFillTx/>
              </a:rPr>
              <a:t>1. INTRODUCCIÓN</a:t>
            </a: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475" y="5454650"/>
            <a:ext cx="1121410" cy="1121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821045" y="357505"/>
            <a:ext cx="3158490" cy="744220"/>
          </a:xfrm>
        </p:spPr>
        <p:txBody>
          <a:bodyPr/>
          <a:lstStyle/>
          <a:p>
            <a:pPr eaLnBrk="1" hangingPunct="1">
              <a:defRPr>
                <a:uFillTx/>
              </a:defRPr>
            </a:pPr>
            <a:r>
              <a:rPr lang="es-ES" altLang="zh-CN" sz="2400" dirty="0">
                <a:uFillTx/>
              </a:rPr>
              <a:t>Introducción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08940" y="3986530"/>
            <a:ext cx="3222625" cy="245237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400" b="1">
                <a:solidFill>
                  <a:schemeClr val="tx1"/>
                </a:solidFill>
              </a:rPr>
              <a:t>Colmenar de oreja</a:t>
            </a:r>
            <a:r>
              <a:rPr lang="en-US" sz="1400">
                <a:solidFill>
                  <a:schemeClr val="tx1"/>
                </a:solidFill>
              </a:rPr>
              <a:t> es una localidad y municipio que pertenece a la comunidad de Madrid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>
                <a:solidFill>
                  <a:schemeClr val="tx1"/>
                </a:solidFill>
              </a:rPr>
              <a:t>Está situado </a:t>
            </a:r>
            <a:r>
              <a:rPr lang="en-US" sz="140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 unos 50 kilómetros de la comunidad de Madrid,Está situado en la meseta hidrográfica de los ríos </a:t>
            </a:r>
            <a:r>
              <a:rPr lang="es-ES" altLang="en-US" sz="140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Tajo </a:t>
            </a:r>
            <a:r>
              <a:rPr lang="en-US" sz="140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 </a:t>
            </a:r>
            <a:r>
              <a:rPr lang="es-ES" altLang="en-US" sz="140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Tajuña </a:t>
            </a:r>
            <a:r>
              <a:rPr lang="en-US" sz="140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 tiene un extensión es de 12.567 </a:t>
            </a:r>
            <a:r>
              <a:rPr lang="es-ES" altLang="en-US" sz="140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hectareas,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>
                <a:solidFill>
                  <a:schemeClr val="tx1"/>
                </a:solidFill>
              </a:rPr>
              <a:t>Limita al norte con </a:t>
            </a:r>
            <a:r>
              <a:rPr lang="es-ES" altLang="en-US" sz="1400">
                <a:solidFill>
                  <a:schemeClr val="tx1"/>
                </a:solidFill>
              </a:rPr>
              <a:t>Chinchón y Valdelaguna</a:t>
            </a:r>
            <a:r>
              <a:rPr lang="en-US" sz="1400">
                <a:solidFill>
                  <a:schemeClr val="tx1"/>
                </a:solidFill>
              </a:rPr>
              <a:t> al sur con Toledo, el oeste con Aranjuez y villaconejos.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56888" t="16285" r="7488" b="15225"/>
          <a:stretch>
            <a:fillRect/>
          </a:stretch>
        </p:blipFill>
        <p:spPr>
          <a:xfrm>
            <a:off x="561975" y="645795"/>
            <a:ext cx="2915920" cy="3153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" y="902970"/>
            <a:ext cx="1143000" cy="76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865" y="812165"/>
            <a:ext cx="857250" cy="942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55478" t="12848" r="6790" b="15115"/>
          <a:stretch>
            <a:fillRect/>
          </a:stretch>
        </p:blipFill>
        <p:spPr>
          <a:xfrm>
            <a:off x="5273040" y="3019425"/>
            <a:ext cx="3028315" cy="32531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49470" y="1327150"/>
            <a:ext cx="4133850" cy="1941195"/>
          </a:xfrm>
          <a:prstGeom prst="rect">
            <a:avLst/>
          </a:prstGeom>
        </p:spPr>
        <p:txBody>
          <a:bodyPr/>
          <a:lstStyle/>
          <a:p>
            <a:r>
              <a:rPr lang="es-ES" altLang="zh-CN" sz="1400" b="1"/>
              <a:t>Villaconejos</a:t>
            </a:r>
            <a:r>
              <a:rPr lang="es-ES" altLang="zh-CN" sz="1400"/>
              <a:t> es un municipio español que pertenece a la Comarca de Las Vegas, en la Comunidad de Madrid.</a:t>
            </a:r>
          </a:p>
          <a:p>
            <a:r>
              <a:rPr lang="es-ES" altLang="zh-CN" sz="1400"/>
              <a:t>Su superficie es de 36,65 km</a:t>
            </a:r>
            <a:r>
              <a:rPr lang="es-ES" altLang="zh-CN" sz="1400" baseline="30000"/>
              <a:t>2</a:t>
            </a:r>
            <a:r>
              <a:rPr lang="es-ES" altLang="zh-CN" sz="1400"/>
              <a:t> y su altitud es de 680m.</a:t>
            </a:r>
          </a:p>
          <a:p>
            <a:r>
              <a:rPr lang="es-ES" altLang="zh-CN" sz="1400"/>
              <a:t>En su alrededor son: Colmenar de Oreja, Chinchón, Balcón de Tajo.</a:t>
            </a:r>
          </a:p>
          <a:p>
            <a:endParaRPr lang="es-ES" altLang="zh-CN" sz="1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95" y="3405505"/>
            <a:ext cx="1143000" cy="76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3501390"/>
            <a:ext cx="59055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590" y="2545080"/>
            <a:ext cx="7503795" cy="896620"/>
          </a:xfrm>
        </p:spPr>
        <p:txBody>
          <a:bodyPr/>
          <a:lstStyle/>
          <a:p>
            <a:r>
              <a:rPr lang="es-ES" altLang="zh-CN"/>
              <a:t>2. MARCO TERRITORIAL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744720" y="380365"/>
            <a:ext cx="3586480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          </a:t>
            </a:r>
            <a:r>
              <a:rPr lang="en-US" sz="2400"/>
              <a:t>Medio Natural    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48920" y="314325"/>
            <a:ext cx="3944620" cy="206502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848995" y="2519680"/>
            <a:ext cx="2744470" cy="158496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200"/>
              <a:t>El pastizal y las zonas de cultivo de secano (sur y norte del municipio).</a:t>
            </a:r>
          </a:p>
          <a:p>
            <a:pPr lvl="0">
              <a:spcBef>
                <a:spcPts val="0"/>
              </a:spcBef>
              <a:buNone/>
            </a:pPr>
            <a:r>
              <a:rPr lang="en-US" sz="1200"/>
              <a:t>Zonas industriales (este y norte del municipio).</a:t>
            </a:r>
          </a:p>
          <a:p>
            <a:pPr lvl="0">
              <a:spcBef>
                <a:spcPts val="0"/>
              </a:spcBef>
              <a:buNone/>
            </a:pPr>
            <a:r>
              <a:rPr lang="en-US" sz="1200"/>
              <a:t>Redes viarias (toda la zona urbana).</a:t>
            </a:r>
          </a:p>
          <a:p>
            <a:pPr lvl="0">
              <a:spcBef>
                <a:spcPts val="0"/>
              </a:spcBef>
              <a:buNone/>
            </a:pPr>
            <a:r>
              <a:rPr lang="en-US" sz="1200"/>
              <a:t>Casco antiguo (zona central de la localidad)</a:t>
            </a:r>
          </a:p>
          <a:p>
            <a:pPr lvl="0">
              <a:spcBef>
                <a:spcPts val="0"/>
              </a:spcBef>
              <a:buNone/>
            </a:pPr>
            <a:endParaRPr lang="en-US" sz="1200"/>
          </a:p>
        </p:txBody>
      </p:sp>
      <p:pic>
        <p:nvPicPr>
          <p:cNvPr id="130" name="Shape 13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43535" y="3897630"/>
            <a:ext cx="4135120" cy="175196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405130" y="5701665"/>
            <a:ext cx="4279900" cy="11169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s-ES" altLang="en-US" sz="1400" b="1"/>
              <a:t>Espacios protegidos</a:t>
            </a:r>
            <a:r>
              <a:rPr lang="es-ES" altLang="en-US" sz="1400"/>
              <a:t>: </a:t>
            </a:r>
          </a:p>
          <a:p>
            <a:pPr lvl="0">
              <a:spcBef>
                <a:spcPts val="0"/>
              </a:spcBef>
              <a:buNone/>
            </a:pPr>
            <a:r>
              <a:rPr lang="es-ES" altLang="en-US" sz="1400"/>
              <a:t>- </a:t>
            </a:r>
            <a:r>
              <a:rPr lang="en-US" sz="1400"/>
              <a:t>Carrizales y sotos de Aranjuez (ZEPA)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/>
              <a:t>- Vegas, Cuestas y Páramos del Sureste de Madrid (LIC)</a:t>
            </a:r>
          </a:p>
          <a:p>
            <a:pPr lvl="0">
              <a:spcBef>
                <a:spcPts val="0"/>
              </a:spcBef>
              <a:buNone/>
            </a:pPr>
            <a:endParaRPr sz="1600"/>
          </a:p>
          <a:p>
            <a:pPr lvl="0">
              <a:spcBef>
                <a:spcPts val="0"/>
              </a:spcBef>
              <a:buNone/>
            </a:pPr>
            <a:endParaRPr sz="1600"/>
          </a:p>
        </p:txBody>
      </p:sp>
      <p:pic>
        <p:nvPicPr>
          <p:cNvPr id="139" name="Shape 1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342765" y="1410970"/>
            <a:ext cx="2011680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354445" y="1410970"/>
            <a:ext cx="1998980" cy="13061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744720" y="2717165"/>
            <a:ext cx="3359150" cy="278765"/>
          </a:xfrm>
          <a:prstGeom prst="rect">
            <a:avLst/>
          </a:prstGeom>
        </p:spPr>
        <p:txBody>
          <a:bodyPr/>
          <a:lstStyle/>
          <a:p>
            <a:r>
              <a:rPr lang="es-ES" altLang="zh-CN" sz="1400"/>
              <a:t>Colmenar de oreja - Villaconejos</a:t>
            </a:r>
          </a:p>
          <a:p>
            <a:r>
              <a:rPr lang="es-ES" altLang="zh-CN" sz="1400" b="1"/>
              <a:t>Climatología:</a:t>
            </a:r>
          </a:p>
          <a:p>
            <a:r>
              <a:rPr lang="es-ES" altLang="zh-CN" sz="1400"/>
              <a:t>- Temperatura media anual: 14ºC</a:t>
            </a:r>
          </a:p>
          <a:p>
            <a:r>
              <a:rPr lang="es-ES" altLang="zh-CN" sz="1400"/>
              <a:t>- Precipitación promedios: 400-433mm</a:t>
            </a:r>
          </a:p>
          <a:p>
            <a:endParaRPr lang="es-ES" altLang="zh-CN" sz="1400"/>
          </a:p>
        </p:txBody>
      </p:sp>
      <p:pic>
        <p:nvPicPr>
          <p:cNvPr id="152" name="Shape 15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346478" y="5329565"/>
            <a:ext cx="1757449" cy="125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846955" y="5024120"/>
            <a:ext cx="1508125" cy="112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140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4846985" y="3834065"/>
            <a:ext cx="1507426" cy="11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42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355298" y="3834013"/>
            <a:ext cx="1152525" cy="14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7574915" y="4798060"/>
            <a:ext cx="1317625" cy="287655"/>
          </a:xfrm>
          <a:prstGeom prst="rect">
            <a:avLst/>
          </a:prstGeom>
        </p:spPr>
        <p:txBody>
          <a:bodyPr/>
          <a:lstStyle/>
          <a:p>
            <a:r>
              <a:rPr lang="es-ES" altLang="zh-CN" sz="1400" b="1"/>
              <a:t>FAUNA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5850890" y="389255"/>
            <a:ext cx="3373755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       </a:t>
            </a:r>
            <a:r>
              <a:rPr lang="es-ES" altLang="en-US" sz="2400"/>
              <a:t>Historia</a:t>
            </a:r>
            <a:r>
              <a:rPr lang="en-US" sz="2400"/>
              <a:t>    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489340" y="2265560"/>
            <a:ext cx="2721300" cy="4078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000"/>
              <a:t>Villaconejos</a:t>
            </a:r>
            <a:r>
              <a:rPr lang="es-ES" altLang="en-US" sz="2000"/>
              <a:t>: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Siglo XIV: fue cedido al Concejo de Segovia por Enrique IV durante un período de repoblación.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S.XVI:Se construyó la iglesia de de San Nicolás de Bari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S.XVIII Villaconejos pasa a formar parte de la Comunidad de Villa y Tierra de Madrid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S.XIX: Construcción de la ermita de San Isidro</a:t>
            </a:r>
          </a:p>
          <a:p>
            <a:pPr lvl="0">
              <a:spcBef>
                <a:spcPts val="0"/>
              </a:spcBef>
              <a:buNone/>
            </a:pPr>
            <a:endParaRPr sz="14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4586665" y="1866145"/>
            <a:ext cx="2854500" cy="356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 b="1"/>
              <a:t>Colmenar de oreja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220 a</a:t>
            </a:r>
            <a:r>
              <a:rPr lang="es-ES" altLang="en-US"/>
              <a:t>. </a:t>
            </a:r>
            <a:r>
              <a:rPr lang="en-US"/>
              <a:t>C: Se encuentran las primeras huellas</a:t>
            </a:r>
            <a:r>
              <a:rPr lang="en-US" sz="1800"/>
              <a:t> </a:t>
            </a:r>
          </a:p>
          <a:p>
            <a:pPr lv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-US"/>
              <a:t>S X: los árabes construyen el castillo de Aurelia</a:t>
            </a:r>
          </a:p>
          <a:p>
            <a:pPr lvl="0">
              <a:spcBef>
                <a:spcPts val="0"/>
              </a:spcBef>
              <a:buNone/>
            </a:pPr>
            <a:endParaRPr lang="en-US"/>
          </a:p>
          <a:p>
            <a:pPr lvl="0">
              <a:spcBef>
                <a:spcPts val="0"/>
              </a:spcBef>
              <a:buNone/>
            </a:pPr>
            <a:r>
              <a:rPr lang="en-US"/>
              <a:t>S XVI-XVIII reparación de la muralla ampliación de la Iglesia de Santa María la Mayor</a:t>
            </a:r>
          </a:p>
          <a:p>
            <a:pPr lvl="0">
              <a:spcBef>
                <a:spcPts val="0"/>
              </a:spcBef>
              <a:buNone/>
            </a:pPr>
            <a:endParaRPr lang="en-US"/>
          </a:p>
          <a:p>
            <a:pPr lvl="0">
              <a:spcBef>
                <a:spcPts val="0"/>
              </a:spcBef>
              <a:buNone/>
            </a:pPr>
            <a:r>
              <a:rPr lang="en-US"/>
              <a:t>S XXI: Colmenar de Oreja es declarada Bien de Interés Cultural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130415" y="1090295"/>
            <a:ext cx="1929765" cy="213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80425" y="210820"/>
            <a:ext cx="1497525" cy="26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3757-colmenar-de-oreja"/>
          <p:cNvPicPr/>
          <p:nvPr/>
        </p:nvPicPr>
        <p:blipFill>
          <a:blip r:embed="rId2"/>
          <a:stretch>
            <a:fillRect/>
          </a:stretch>
        </p:blipFill>
        <p:spPr>
          <a:xfrm>
            <a:off x="244643" y="916607"/>
            <a:ext cx="2217476" cy="1649236"/>
          </a:xfrm>
          <a:prstGeom prst="rect">
            <a:avLst/>
          </a:prstGeom>
        </p:spPr>
      </p:pic>
      <p:pic>
        <p:nvPicPr>
          <p:cNvPr id="5" name="图片 3" descr="3920-villaconejos"/>
          <p:cNvPicPr/>
          <p:nvPr/>
        </p:nvPicPr>
        <p:blipFill>
          <a:blip r:embed="rId3"/>
          <a:stretch>
            <a:fillRect/>
          </a:stretch>
        </p:blipFill>
        <p:spPr>
          <a:xfrm>
            <a:off x="2517385" y="926132"/>
            <a:ext cx="2204486" cy="1639555"/>
          </a:xfrm>
          <a:prstGeom prst="rect">
            <a:avLst/>
          </a:prstGeom>
        </p:spPr>
      </p:pic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792220" y="389255"/>
            <a:ext cx="5432425" cy="6076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        </a:t>
            </a:r>
            <a:r>
              <a:rPr lang="es-ES" altLang="en-US" sz="2400"/>
              <a:t>Característica socioeconómica</a:t>
            </a:r>
            <a:r>
              <a:rPr lang="en-US" sz="2400"/>
              <a:t>    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405765" y="3553460"/>
            <a:ext cx="4845685" cy="185102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-ES" altLang="en-US" sz="1400" b="1"/>
              <a:t>Estructura económica</a:t>
            </a:r>
            <a:r>
              <a:rPr lang="es-ES" altLang="en-US" sz="1400"/>
              <a:t>: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/>
              <a:t>Colmenar de oreja tiene una media de 17.000€ en PIB per cápita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/>
              <a:t>El sector económico principal es el sector secundario,  que alcanza un 50% de su PIB.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/>
              <a:t>La actividad principal de Villaconejos es la agricultura, tiene cultivos como olivos, vides ,con bueno aceite y  vino. </a:t>
            </a:r>
          </a:p>
          <a:p>
            <a:pPr lvl="0">
              <a:spcBef>
                <a:spcPts val="0"/>
              </a:spcBef>
              <a:buNone/>
            </a:pPr>
            <a:r>
              <a:rPr lang="en-US" sz="1400"/>
              <a:t>Se destaca por la calidad de sus melones.</a:t>
            </a:r>
          </a:p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70" name="Shape 17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304405" y="4690110"/>
            <a:ext cx="1372235" cy="92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429375" y="2753360"/>
            <a:ext cx="1861820" cy="106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412105" y="4070350"/>
            <a:ext cx="1578610" cy="10642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998980" y="2667635"/>
            <a:ext cx="1470025" cy="372745"/>
          </a:xfrm>
          <a:prstGeom prst="rect">
            <a:avLst/>
          </a:prstGeom>
        </p:spPr>
        <p:txBody>
          <a:bodyPr/>
          <a:lstStyle/>
          <a:p>
            <a:r>
              <a:rPr lang="es-ES" altLang="zh-CN" sz="1400" b="1"/>
              <a:t>Población</a:t>
            </a:r>
            <a:r>
              <a:rPr lang="es-ES" altLang="zh-CN" b="1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89230" y="2919730"/>
            <a:ext cx="7589520" cy="896620"/>
          </a:xfrm>
        </p:spPr>
        <p:txBody>
          <a:bodyPr/>
          <a:lstStyle/>
          <a:p>
            <a:pPr eaLnBrk="1" hangingPunct="1">
              <a:defRPr>
                <a:uFillTx/>
              </a:defRPr>
            </a:pPr>
            <a:r>
              <a:rPr lang="es-ES" altLang="zh-CN" dirty="0">
                <a:uFillTx/>
              </a:rPr>
              <a:t>3. DIAGNÓSTICO DEL SECTOR TURÍSTICO</a:t>
            </a:r>
          </a:p>
        </p:txBody>
      </p:sp>
      <p:pic>
        <p:nvPicPr>
          <p:cNvPr id="2" name="图片 1" descr="Logo_UC3M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475" y="5454650"/>
            <a:ext cx="1121410" cy="1121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3606"/>
  <p:tag name="KSO_WM_TAG_VERSION" val="1.0"/>
  <p:tag name="KSO_WM_SLIDE_ID" val="basetag20163606_23"/>
  <p:tag name="KSO_WM_SLIDE_INDEX" val="23"/>
  <p:tag name="KSO_WM_SLIDE_ITEM_CNT" val="0"/>
  <p:tag name="KSO_WM_SLIDE_TYPE" val="text"/>
  <p:tag name="KSO_WM_BEAUTIFY_FLAG" val="#wm#"/>
</p:tagLst>
</file>

<file path=ppt/theme/theme1.xml><?xml version="1.0" encoding="utf-8"?>
<a:theme xmlns:a="http://schemas.openxmlformats.org/drawingml/2006/main" name="Diseño predeterminad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1732</Words>
  <Application>Microsoft Office PowerPoint</Application>
  <PresentationFormat>Presentación en pantalla (4:3)</PresentationFormat>
  <Paragraphs>239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Diseño predeterminado</vt:lpstr>
      <vt:lpstr>默认设计模板</vt:lpstr>
      <vt:lpstr>1_Office 主题</vt:lpstr>
      <vt:lpstr>2_Office 主题</vt:lpstr>
      <vt:lpstr>PLAN DIRECTOR DE COLMENAR DE OREJA Y VILLACONEJOS</vt:lpstr>
      <vt:lpstr>Presentación de PowerPoint</vt:lpstr>
      <vt:lpstr>1. INTRODUCCIÓN</vt:lpstr>
      <vt:lpstr>Introducción</vt:lpstr>
      <vt:lpstr>2. MARCO TERRITORIAL</vt:lpstr>
      <vt:lpstr>           Medio Natural    </vt:lpstr>
      <vt:lpstr>        Historia    </vt:lpstr>
      <vt:lpstr>        Característica socioeconómica    </vt:lpstr>
      <vt:lpstr>3. DIAGNÓSTICO DEL SECTOR TURÍSTICO</vt:lpstr>
      <vt:lpstr>        Las infraestructuras  </vt:lpstr>
      <vt:lpstr>        Recursos turísticos  </vt:lpstr>
      <vt:lpstr>        Productos turísticos  </vt:lpstr>
      <vt:lpstr>        Perfil de turista </vt:lpstr>
      <vt:lpstr>        Factores de competencia</vt:lpstr>
      <vt:lpstr>Síntesis</vt:lpstr>
      <vt:lpstr>DAFO</vt:lpstr>
      <vt:lpstr>4. MODELO TURÍSTICO, PLANES Y PROGRAMAS </vt:lpstr>
      <vt:lpstr>Presentación de PowerPoint</vt:lpstr>
      <vt:lpstr>Fichas problema, Objetivos y Fichas Actuación</vt:lpstr>
      <vt:lpstr>Fichas problema, Objetivos y Fichas Actuación</vt:lpstr>
      <vt:lpstr>Fichas problema, Objetivos y Fichas Actuación</vt:lpstr>
      <vt:lpstr>Fichas problema, Objetivos y Fichas Actuación</vt:lpstr>
      <vt:lpstr>Presentación de PowerPoint</vt:lpstr>
      <vt:lpstr>Presentación de PowerPoint</vt:lpstr>
      <vt:lpstr>Presentación de PowerPoint</vt:lpstr>
      <vt:lpstr>MUCHAS GRACIAS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Aulas Informáticas Generales</cp:lastModifiedBy>
  <cp:revision>608</cp:revision>
  <dcterms:created xsi:type="dcterms:W3CDTF">2010-05-23T14:28:00Z</dcterms:created>
  <dcterms:modified xsi:type="dcterms:W3CDTF">2017-11-29T08:29:55Z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