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16"/>
  </p:notesMasterIdLst>
  <p:sldIdLst>
    <p:sldId id="256" r:id="rId3"/>
    <p:sldId id="274" r:id="rId4"/>
    <p:sldId id="297" r:id="rId5"/>
    <p:sldId id="298" r:id="rId6"/>
    <p:sldId id="312" r:id="rId7"/>
    <p:sldId id="299" r:id="rId8"/>
    <p:sldId id="301" r:id="rId9"/>
    <p:sldId id="313" r:id="rId10"/>
    <p:sldId id="314" r:id="rId11"/>
    <p:sldId id="300" r:id="rId12"/>
    <p:sldId id="315" r:id="rId13"/>
    <p:sldId id="302" r:id="rId14"/>
    <p:sldId id="316"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25" autoAdjust="0"/>
  </p:normalViewPr>
  <p:slideViewPr>
    <p:cSldViewPr>
      <p:cViewPr>
        <p:scale>
          <a:sx n="125" d="100"/>
          <a:sy n="125" d="100"/>
        </p:scale>
        <p:origin x="96" y="-1086"/>
      </p:cViewPr>
      <p:guideLst>
        <p:guide orient="horz" pos="2160"/>
        <p:guide pos="2880"/>
      </p:guideLst>
    </p:cSldViewPr>
  </p:slideViewPr>
  <p:outlineViewPr>
    <p:cViewPr>
      <p:scale>
        <a:sx n="33" d="100"/>
        <a:sy n="33" d="100"/>
      </p:scale>
      <p:origin x="0" y="221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6CE95-3B11-4BE9-BB9A-7A70276C9313}" type="datetimeFigureOut">
              <a:rPr lang="es-ES" smtClean="0"/>
              <a:t>06/10/2015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9636C-CD72-4360-B3C5-763305B0CA74}" type="slidenum">
              <a:rPr lang="es-ES" smtClean="0"/>
              <a:t>‹Nº›</a:t>
            </a:fld>
            <a:endParaRPr lang="es-ES"/>
          </a:p>
        </p:txBody>
      </p:sp>
    </p:spTree>
    <p:extLst>
      <p:ext uri="{BB962C8B-B14F-4D97-AF65-F5344CB8AC3E}">
        <p14:creationId xmlns:p14="http://schemas.microsoft.com/office/powerpoint/2010/main" val="2879156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16257"/>
            <a:ext cx="6097137" cy="318419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grpSp>
        <p:nvGrpSpPr>
          <p:cNvPr id="7" name="15 Grupo"/>
          <p:cNvGrpSpPr>
            <a:grpSpLocks/>
          </p:cNvGrpSpPr>
          <p:nvPr/>
        </p:nvGrpSpPr>
        <p:grpSpPr bwMode="auto">
          <a:xfrm>
            <a:off x="7162800" y="1156648"/>
            <a:ext cx="1441450" cy="1636713"/>
            <a:chOff x="4539" y="2387"/>
            <a:chExt cx="928" cy="1112"/>
          </a:xfrm>
        </p:grpSpPr>
        <p:sp>
          <p:nvSpPr>
            <p:cNvPr id="8" name="16 Rectángulo"/>
            <p:cNvSpPr>
              <a:spLocks noChangeArrowheads="1"/>
            </p:cNvSpPr>
            <p:nvPr/>
          </p:nvSpPr>
          <p:spPr bwMode="auto">
            <a:xfrm>
              <a:off x="4539" y="2395"/>
              <a:ext cx="928" cy="1104"/>
            </a:xfrm>
            <a:prstGeom prst="rect">
              <a:avLst/>
            </a:prstGeom>
            <a:solidFill>
              <a:srgbClr val="003399"/>
            </a:solidFill>
            <a:ln w="9525">
              <a:noFill/>
              <a:miter lim="800000"/>
              <a:headEnd/>
              <a:tailEnd/>
            </a:ln>
          </p:spPr>
          <p:txBody>
            <a:bodyPr wrap="none" lIns="92075" tIns="46038" rIns="92075" bIns="46038" anchor="ctr"/>
            <a:lstStyle/>
            <a:p>
              <a:pPr>
                <a:defRPr/>
              </a:pPr>
              <a:endParaRPr lang="es-ES" sz="1800" dirty="0">
                <a:solidFill>
                  <a:srgbClr val="000000"/>
                </a:solidFill>
                <a:latin typeface="Arial" charset="0"/>
                <a:cs typeface="+mn-cs"/>
              </a:endParaRPr>
            </a:p>
          </p:txBody>
        </p:sp>
        <p:pic>
          <p:nvPicPr>
            <p:cNvPr id="9" name="17 Rectángul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39" y="2387"/>
              <a:ext cx="928" cy="1087"/>
            </a:xfrm>
            <a:prstGeom prst="rect">
              <a:avLst/>
            </a:prstGeom>
            <a:noFill/>
            <a:ln w="9525">
              <a:noFill/>
              <a:miter lim="800000"/>
              <a:headEnd/>
              <a:tailEnd/>
            </a:ln>
          </p:spPr>
        </p:pic>
      </p:grpSp>
    </p:spTree>
    <p:extLst>
      <p:ext uri="{BB962C8B-B14F-4D97-AF65-F5344CB8AC3E}">
        <p14:creationId xmlns:p14="http://schemas.microsoft.com/office/powerpoint/2010/main" val="234808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09391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356602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sp>
        <p:nvSpPr>
          <p:cNvPr id="2" name="Title 1"/>
          <p:cNvSpPr>
            <a:spLocks noGrp="1"/>
          </p:cNvSpPr>
          <p:nvPr>
            <p:ph type="ctrTitle"/>
          </p:nvPr>
        </p:nvSpPr>
        <p:spPr>
          <a:xfrm>
            <a:off x="822960" y="758952"/>
            <a:ext cx="5189200" cy="3566160"/>
          </a:xfrm>
        </p:spPr>
        <p:txBody>
          <a:bodyPr anchor="b">
            <a:normAutofit/>
          </a:bodyPr>
          <a:lstStyle>
            <a:lvl1pPr algn="l">
              <a:lnSpc>
                <a:spcPct val="85000"/>
              </a:lnSpc>
              <a:defRPr sz="6600" b="1" spc="-50" baseline="0">
                <a:solidFill>
                  <a:srgbClr val="BD582C"/>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4" name="15 Grupo"/>
          <p:cNvGrpSpPr>
            <a:grpSpLocks/>
          </p:cNvGrpSpPr>
          <p:nvPr/>
        </p:nvGrpSpPr>
        <p:grpSpPr bwMode="auto">
          <a:xfrm>
            <a:off x="6870934" y="760948"/>
            <a:ext cx="1441450" cy="1636713"/>
            <a:chOff x="4539" y="2387"/>
            <a:chExt cx="928" cy="1112"/>
          </a:xfrm>
        </p:grpSpPr>
        <p:sp>
          <p:nvSpPr>
            <p:cNvPr id="15" name="16 Rectángulo"/>
            <p:cNvSpPr>
              <a:spLocks noChangeArrowheads="1"/>
            </p:cNvSpPr>
            <p:nvPr/>
          </p:nvSpPr>
          <p:spPr bwMode="auto">
            <a:xfrm>
              <a:off x="4539" y="2395"/>
              <a:ext cx="928" cy="1104"/>
            </a:xfrm>
            <a:prstGeom prst="rect">
              <a:avLst/>
            </a:prstGeom>
            <a:solidFill>
              <a:srgbClr val="003399"/>
            </a:solidFill>
            <a:ln w="9525">
              <a:noFill/>
              <a:miter lim="800000"/>
              <a:headEnd/>
              <a:tailEnd/>
            </a:ln>
          </p:spPr>
          <p:txBody>
            <a:bodyPr wrap="none" lIns="92075" tIns="46038" rIns="92075" bIns="46038" anchor="ctr"/>
            <a:lstStyle/>
            <a:p>
              <a:pPr>
                <a:defRPr/>
              </a:pPr>
              <a:endParaRPr lang="es-ES" sz="1800" dirty="0">
                <a:solidFill>
                  <a:srgbClr val="000000"/>
                </a:solidFill>
                <a:latin typeface="Arial" charset="0"/>
                <a:cs typeface="+mn-cs"/>
              </a:endParaRPr>
            </a:p>
          </p:txBody>
        </p:sp>
        <p:pic>
          <p:nvPicPr>
            <p:cNvPr id="16" name="17 Rectángul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39" y="2387"/>
              <a:ext cx="928" cy="1087"/>
            </a:xfrm>
            <a:prstGeom prst="rect">
              <a:avLst/>
            </a:prstGeom>
            <a:noFill/>
            <a:ln w="9525">
              <a:noFill/>
              <a:miter lim="800000"/>
              <a:headEnd/>
              <a:tailEnd/>
            </a:ln>
          </p:spPr>
        </p:pic>
      </p:grpSp>
    </p:spTree>
    <p:extLst>
      <p:ext uri="{BB962C8B-B14F-4D97-AF65-F5344CB8AC3E}">
        <p14:creationId xmlns:p14="http://schemas.microsoft.com/office/powerpoint/2010/main" val="321516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554896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grpSp>
        <p:nvGrpSpPr>
          <p:cNvPr id="10" name="Grupo 9"/>
          <p:cNvGrpSpPr/>
          <p:nvPr/>
        </p:nvGrpSpPr>
        <p:grpSpPr>
          <a:xfrm>
            <a:off x="0" y="6334315"/>
            <a:ext cx="9144001" cy="507538"/>
            <a:chOff x="0" y="6334315"/>
            <a:chExt cx="9144001" cy="507538"/>
          </a:xfrm>
        </p:grpSpPr>
        <p:sp>
          <p:nvSpPr>
            <p:cNvPr id="11"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7200" b="1">
                <a:solidFill>
                  <a:srgbClr val="BD582C"/>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715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lvl1pPr>
              <a:defRPr>
                <a:solidFill>
                  <a:srgbClr val="BD582C"/>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53F5CF9-6EC0-41CC-AB26-370D12F662C9}" type="datetimeFigureOut">
              <a:rPr lang="es-ES" smtClean="0"/>
              <a:t>06/10/2015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27109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lvl1pPr>
              <a:defRPr>
                <a:solidFill>
                  <a:srgbClr val="BD582C"/>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a:solidFill>
            <a:srgbClr val="BD582C"/>
          </a:solidFill>
        </p:spPr>
        <p:txBody>
          <a:bodyPr lIns="91440" rIns="91440" anchor="ctr">
            <a:normAutofit/>
          </a:bodyPr>
          <a:lstStyle>
            <a:lvl1pPr marL="0" indent="0">
              <a:buNone/>
              <a:defRPr sz="20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a:solidFill>
            <a:srgbClr val="BD582C"/>
          </a:solidFill>
        </p:spPr>
        <p:txBody>
          <a:bodyPr lIns="91440" rIns="91440" anchor="ctr">
            <a:normAutofit/>
          </a:bodyPr>
          <a:lstStyle>
            <a:lvl1pPr marL="0" indent="0">
              <a:buNone/>
              <a:defRPr sz="20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53F5CF9-6EC0-41CC-AB26-370D12F662C9}" type="datetimeFigureOut">
              <a:rPr lang="es-ES" smtClean="0"/>
              <a:t>06/10/2015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190625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53F5CF9-6EC0-41CC-AB26-370D12F662C9}" type="datetimeFigureOut">
              <a:rPr lang="es-ES" smtClean="0"/>
              <a:t>06/10/2015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27185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grpSp>
        <p:nvGrpSpPr>
          <p:cNvPr id="10" name="Grupo 9"/>
          <p:cNvGrpSpPr/>
          <p:nvPr/>
        </p:nvGrpSpPr>
        <p:grpSpPr>
          <a:xfrm>
            <a:off x="0" y="6334315"/>
            <a:ext cx="9144001" cy="507538"/>
            <a:chOff x="0" y="6334315"/>
            <a:chExt cx="9144001" cy="507538"/>
          </a:xfrm>
        </p:grpSpPr>
        <p:sp>
          <p:nvSpPr>
            <p:cNvPr id="11"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7" name="Date Placeholder 6"/>
          <p:cNvSpPr>
            <a:spLocks noGrp="1"/>
          </p:cNvSpPr>
          <p:nvPr>
            <p:ph type="dt" sz="half" idx="10"/>
          </p:nvPr>
        </p:nvSpPr>
        <p:spPr/>
        <p:txBody>
          <a:bodyPr/>
          <a:lstStyle/>
          <a:p>
            <a:fld id="{153F5CF9-6EC0-41CC-AB26-370D12F662C9}" type="datetimeFigureOut">
              <a:rPr lang="es-ES" smtClean="0"/>
              <a:t>06/10/2015</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884674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BD582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2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10" name="Grupo 9"/>
          <p:cNvGrpSpPr/>
          <p:nvPr/>
        </p:nvGrpSpPr>
        <p:grpSpPr>
          <a:xfrm>
            <a:off x="0" y="6334315"/>
            <a:ext cx="9144001" cy="507538"/>
            <a:chOff x="0" y="6334315"/>
            <a:chExt cx="9144001" cy="507538"/>
          </a:xfrm>
        </p:grpSpPr>
        <p:sp>
          <p:nvSpPr>
            <p:cNvPr id="11"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5" name="Date Placeholder 4"/>
          <p:cNvSpPr>
            <a:spLocks noGrp="1"/>
          </p:cNvSpPr>
          <p:nvPr>
            <p:ph type="dt" sz="half" idx="10"/>
          </p:nvPr>
        </p:nvSpPr>
        <p:spPr>
          <a:xfrm>
            <a:off x="2504207" y="6427365"/>
            <a:ext cx="1963883" cy="365125"/>
          </a:xfrm>
        </p:spPr>
        <p:txBody>
          <a:bodyPr/>
          <a:lstStyle>
            <a:lvl1pPr algn="l">
              <a:defRPr/>
            </a:lvl1pPr>
          </a:lstStyle>
          <a:p>
            <a:fld id="{153F5CF9-6EC0-41CC-AB26-370D12F662C9}" type="datetimeFigureOut">
              <a:rPr lang="es-ES" smtClean="0"/>
              <a:t>06/10/2015</a:t>
            </a:fld>
            <a:endParaRPr lang="es-ES"/>
          </a:p>
        </p:txBody>
      </p:sp>
      <p:sp>
        <p:nvSpPr>
          <p:cNvPr id="6" name="Footer Placeholder 5"/>
          <p:cNvSpPr>
            <a:spLocks noGrp="1"/>
          </p:cNvSpPr>
          <p:nvPr>
            <p:ph type="ftr" sz="quarter" idx="11"/>
          </p:nvPr>
        </p:nvSpPr>
        <p:spPr>
          <a:xfrm>
            <a:off x="4572000" y="6427365"/>
            <a:ext cx="348615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082388B-0689-4224-A29B-C5F28DFC161C}" type="slidenum">
              <a:rPr lang="es-ES" smtClean="0"/>
              <a:t>‹Nº›</a:t>
            </a:fld>
            <a:endParaRPr lang="es-ES"/>
          </a:p>
        </p:txBody>
      </p:sp>
    </p:spTree>
    <p:extLst>
      <p:ext uri="{BB962C8B-B14F-4D97-AF65-F5344CB8AC3E}">
        <p14:creationId xmlns:p14="http://schemas.microsoft.com/office/powerpoint/2010/main" val="295545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398398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upo 9"/>
          <p:cNvGrpSpPr/>
          <p:nvPr/>
        </p:nvGrpSpPr>
        <p:grpSpPr>
          <a:xfrm>
            <a:off x="-2500" y="6350462"/>
            <a:ext cx="9144001" cy="507538"/>
            <a:chOff x="0" y="6334315"/>
            <a:chExt cx="9144001" cy="507538"/>
          </a:xfrm>
        </p:grpSpPr>
        <p:sp>
          <p:nvSpPr>
            <p:cNvPr id="11"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2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1"/>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3F5CF9-6EC0-41CC-AB26-370D12F662C9}" type="datetimeFigureOut">
              <a:rPr lang="es-ES" smtClean="0"/>
              <a:t>06/10/2015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338991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323064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upo 8"/>
          <p:cNvGrpSpPr/>
          <p:nvPr/>
        </p:nvGrpSpPr>
        <p:grpSpPr>
          <a:xfrm>
            <a:off x="0" y="6334315"/>
            <a:ext cx="9144001" cy="507538"/>
            <a:chOff x="0" y="6334315"/>
            <a:chExt cx="9144001" cy="507538"/>
          </a:xfrm>
        </p:grpSpPr>
        <p:sp>
          <p:nvSpPr>
            <p:cNvPr id="10" name="Rectangle 8"/>
            <p:cNvSpPr/>
            <p:nvPr/>
          </p:nvSpPr>
          <p:spPr>
            <a:xfrm>
              <a:off x="0" y="6334315"/>
              <a:ext cx="9144001" cy="65999"/>
            </a:xfrm>
            <a:prstGeom prst="rect">
              <a:avLst/>
            </a:prstGeom>
            <a:solidFill>
              <a:srgbClr val="E2A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262" descr="BandaComunicacional"/>
            <p:cNvPicPr>
              <a:picLocks noChangeAspect="1" noChangeArrowheads="1"/>
            </p:cNvPicPr>
            <p:nvPr userDrawn="1"/>
          </p:nvPicPr>
          <p:blipFill>
            <a:blip r:embed="rId2" cstate="print"/>
            <a:srcRect/>
            <a:stretch>
              <a:fillRect/>
            </a:stretch>
          </p:blipFill>
          <p:spPr bwMode="auto">
            <a:xfrm>
              <a:off x="30859" y="6442842"/>
              <a:ext cx="1980508" cy="399011"/>
            </a:xfrm>
            <a:prstGeom prst="rect">
              <a:avLst/>
            </a:prstGeom>
            <a:noFill/>
            <a:ln w="9525">
              <a:noFill/>
              <a:miter lim="800000"/>
              <a:headEnd/>
              <a:tailEnd/>
            </a:ln>
          </p:spPr>
        </p:pic>
      </p:grpSp>
      <p:sp>
        <p:nvSpPr>
          <p:cNvPr id="2" name="Vertical Title 1"/>
          <p:cNvSpPr>
            <a:spLocks noGrp="1"/>
          </p:cNvSpPr>
          <p:nvPr>
            <p:ph type="title" orient="vert"/>
          </p:nvPr>
        </p:nvSpPr>
        <p:spPr>
          <a:xfrm>
            <a:off x="6543675" y="414779"/>
            <a:ext cx="1971675"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25580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32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382705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36310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5" name="4 Marcador de texto"/>
          <p:cNvSpPr>
            <a:spLocks noGrp="1"/>
          </p:cNvSpPr>
          <p:nvPr>
            <p:ph type="body" sz="quarter" idx="3"/>
          </p:nvPr>
        </p:nvSpPr>
        <p:spPr>
          <a:xfrm>
            <a:off x="4645025" y="1535113"/>
            <a:ext cx="4041775" cy="639762"/>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72769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1379011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85795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217099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3F5CF9-6EC0-41CC-AB26-370D12F662C9}" type="datetimeFigureOut">
              <a:rPr lang="es-ES" smtClean="0"/>
              <a:t>06/10/2015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82388B-0689-4224-A29B-C5F28DFC161C}" type="slidenum">
              <a:rPr lang="es-ES" smtClean="0"/>
              <a:t>‹Nº›</a:t>
            </a:fld>
            <a:endParaRPr lang="es-ES"/>
          </a:p>
        </p:txBody>
      </p:sp>
    </p:spTree>
    <p:extLst>
      <p:ext uri="{BB962C8B-B14F-4D97-AF65-F5344CB8AC3E}">
        <p14:creationId xmlns:p14="http://schemas.microsoft.com/office/powerpoint/2010/main" val="427186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48600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F5CF9-6EC0-41CC-AB26-370D12F662C9}" type="datetimeFigureOut">
              <a:rPr lang="es-ES" smtClean="0"/>
              <a:t>06/10/2015</a:t>
            </a:fld>
            <a:endParaRPr lang="es-ES"/>
          </a:p>
        </p:txBody>
      </p:sp>
      <p:sp>
        <p:nvSpPr>
          <p:cNvPr id="5" name="4 Marcador de pie de página"/>
          <p:cNvSpPr>
            <a:spLocks noGrp="1"/>
          </p:cNvSpPr>
          <p:nvPr>
            <p:ph type="ftr" sz="quarter" idx="3"/>
          </p:nvPr>
        </p:nvSpPr>
        <p:spPr>
          <a:xfrm>
            <a:off x="3124200" y="648600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472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2388B-0689-4224-A29B-C5F28DFC161C}" type="slidenum">
              <a:rPr lang="es-ES" smtClean="0"/>
              <a:t>‹Nº›</a:t>
            </a:fld>
            <a:endParaRPr lang="es-ES"/>
          </a:p>
        </p:txBody>
      </p:sp>
      <p:grpSp>
        <p:nvGrpSpPr>
          <p:cNvPr id="11" name="10 Grupo"/>
          <p:cNvGrpSpPr/>
          <p:nvPr/>
        </p:nvGrpSpPr>
        <p:grpSpPr>
          <a:xfrm>
            <a:off x="0" y="6093584"/>
            <a:ext cx="9143994" cy="448518"/>
            <a:chOff x="6" y="5726913"/>
            <a:chExt cx="9143994" cy="448518"/>
          </a:xfrm>
        </p:grpSpPr>
        <p:pic>
          <p:nvPicPr>
            <p:cNvPr id="12" name="Picture 261" descr="10000000000001B200000168BB0D57BD"/>
            <p:cNvPicPr>
              <a:picLocks noChangeAspect="1" noChangeArrowheads="1"/>
            </p:cNvPicPr>
            <p:nvPr/>
          </p:nvPicPr>
          <p:blipFill>
            <a:blip r:embed="rId13" cstate="print"/>
            <a:srcRect/>
            <a:stretch>
              <a:fillRect/>
            </a:stretch>
          </p:blipFill>
          <p:spPr bwMode="auto">
            <a:xfrm>
              <a:off x="2163242" y="5726913"/>
              <a:ext cx="6980758" cy="448518"/>
            </a:xfrm>
            <a:prstGeom prst="rect">
              <a:avLst/>
            </a:prstGeom>
            <a:noFill/>
            <a:ln w="9525">
              <a:noFill/>
              <a:miter lim="800000"/>
              <a:headEnd/>
              <a:tailEnd/>
            </a:ln>
          </p:spPr>
        </p:pic>
        <p:pic>
          <p:nvPicPr>
            <p:cNvPr id="13" name="Picture 262" descr="BandaComunicacional"/>
            <p:cNvPicPr>
              <a:picLocks noChangeAspect="1" noChangeArrowheads="1"/>
            </p:cNvPicPr>
            <p:nvPr/>
          </p:nvPicPr>
          <p:blipFill>
            <a:blip r:embed="rId14" cstate="print"/>
            <a:srcRect/>
            <a:stretch>
              <a:fillRect/>
            </a:stretch>
          </p:blipFill>
          <p:spPr bwMode="auto">
            <a:xfrm>
              <a:off x="6" y="5726913"/>
              <a:ext cx="2223871" cy="447626"/>
            </a:xfrm>
            <a:prstGeom prst="rect">
              <a:avLst/>
            </a:prstGeom>
            <a:noFill/>
            <a:ln w="9525">
              <a:noFill/>
              <a:miter lim="800000"/>
              <a:headEnd/>
              <a:tailEnd/>
            </a:ln>
          </p:spPr>
        </p:pic>
      </p:grpSp>
    </p:spTree>
    <p:extLst>
      <p:ext uri="{BB962C8B-B14F-4D97-AF65-F5344CB8AC3E}">
        <p14:creationId xmlns:p14="http://schemas.microsoft.com/office/powerpoint/2010/main" val="2947000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spcBef>
          <a:spcPct val="0"/>
        </a:spcBef>
        <a:buNone/>
        <a:defRPr sz="36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0" y="6381328"/>
            <a:ext cx="9144001" cy="457200"/>
          </a:xfrm>
          <a:prstGeom prst="rect">
            <a:avLst/>
          </a:prstGeom>
          <a:solidFill>
            <a:srgbClr val="010E77"/>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262" descr="BandaComunicacional"/>
          <p:cNvPicPr>
            <a:picLocks noChangeAspect="1" noChangeArrowheads="1"/>
          </p:cNvPicPr>
          <p:nvPr/>
        </p:nvPicPr>
        <p:blipFill>
          <a:blip r:embed="rId13" cstate="print"/>
          <a:srcRect/>
          <a:stretch>
            <a:fillRect/>
          </a:stretch>
        </p:blipFill>
        <p:spPr bwMode="auto">
          <a:xfrm>
            <a:off x="30859" y="6442842"/>
            <a:ext cx="1980508" cy="399011"/>
          </a:xfrm>
          <a:prstGeom prst="rect">
            <a:avLst/>
          </a:prstGeom>
          <a:noFill/>
          <a:ln w="9525">
            <a:noFill/>
            <a:miter lim="800000"/>
            <a:headEnd/>
            <a:tailEnd/>
          </a:ln>
        </p:spPr>
      </p:pic>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2202996" y="6436858"/>
            <a:ext cx="1854203" cy="365125"/>
          </a:xfrm>
          <a:prstGeom prst="rect">
            <a:avLst/>
          </a:prstGeom>
        </p:spPr>
        <p:txBody>
          <a:bodyPr vert="horz" lIns="91440" tIns="45720" rIns="91440" bIns="45720" rtlCol="0" anchor="ctr"/>
          <a:lstStyle>
            <a:lvl1pPr algn="l">
              <a:defRPr sz="900">
                <a:solidFill>
                  <a:srgbClr val="FFFFFF"/>
                </a:solidFill>
              </a:defRPr>
            </a:lvl1pPr>
          </a:lstStyle>
          <a:p>
            <a:fld id="{153F5CF9-6EC0-41CC-AB26-370D12F662C9}" type="datetimeFigureOut">
              <a:rPr lang="es-ES" smtClean="0"/>
              <a:t>06/10/2015</a:t>
            </a:fld>
            <a:endParaRPr lang="es-ES"/>
          </a:p>
        </p:txBody>
      </p:sp>
      <p:sp>
        <p:nvSpPr>
          <p:cNvPr id="5" name="Footer Placeholder 4"/>
          <p:cNvSpPr>
            <a:spLocks noGrp="1"/>
          </p:cNvSpPr>
          <p:nvPr>
            <p:ph type="ftr" sz="quarter" idx="3"/>
          </p:nvPr>
        </p:nvSpPr>
        <p:spPr>
          <a:xfrm>
            <a:off x="4328498" y="643972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8159981" y="6441099"/>
            <a:ext cx="984019" cy="365125"/>
          </a:xfrm>
          <a:prstGeom prst="rect">
            <a:avLst/>
          </a:prstGeom>
        </p:spPr>
        <p:txBody>
          <a:bodyPr vert="horz" lIns="91440" tIns="45720" rIns="91440" bIns="45720" rtlCol="0" anchor="ctr"/>
          <a:lstStyle>
            <a:lvl1pPr algn="r">
              <a:defRPr sz="1050">
                <a:solidFill>
                  <a:srgbClr val="FFFFFF"/>
                </a:solidFill>
              </a:defRPr>
            </a:lvl1pPr>
          </a:lstStyle>
          <a:p>
            <a:fld id="{9082388B-0689-4224-A29B-C5F28DFC161C}" type="slidenum">
              <a:rPr lang="es-ES" smtClean="0"/>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8755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5000"/>
        </a:lnSpc>
        <a:spcBef>
          <a:spcPct val="0"/>
        </a:spcBef>
        <a:buNone/>
        <a:defRPr sz="4800" b="1" kern="1200" spc="-50" baseline="0">
          <a:solidFill>
            <a:srgbClr val="BD582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Lección  5ª: Los recursos turísticos ambientales</a:t>
            </a:r>
            <a:endParaRPr lang="es-ES" dirty="0"/>
          </a:p>
        </p:txBody>
      </p:sp>
      <p:sp>
        <p:nvSpPr>
          <p:cNvPr id="3" name="2 Subtítulo"/>
          <p:cNvSpPr>
            <a:spLocks noGrp="1"/>
          </p:cNvSpPr>
          <p:nvPr>
            <p:ph type="subTitle" idx="1"/>
          </p:nvPr>
        </p:nvSpPr>
        <p:spPr/>
        <p:txBody>
          <a:bodyPr>
            <a:normAutofit fontScale="62500" lnSpcReduction="20000"/>
          </a:bodyPr>
          <a:lstStyle/>
          <a:p>
            <a:pPr lvl="0"/>
            <a:r>
              <a:rPr lang="de-DE" smtClean="0"/>
              <a:t>Regulación Administrativa del Turismo</a:t>
            </a:r>
          </a:p>
          <a:p>
            <a:pPr lvl="0"/>
            <a:r>
              <a:rPr lang="de-DE" smtClean="0"/>
              <a:t>Grado en turismo (Curso 2015-2016)</a:t>
            </a:r>
          </a:p>
          <a:p>
            <a:pPr lvl="0"/>
            <a:r>
              <a:rPr lang="de-DE" smtClean="0"/>
              <a:t>Unniversidad carlos III de madrid – campus de colmenarejo.</a:t>
            </a:r>
          </a:p>
          <a:p>
            <a:pPr lvl="0"/>
            <a:endParaRPr lang="es-ES" dirty="0" smtClean="0"/>
          </a:p>
        </p:txBody>
      </p:sp>
    </p:spTree>
    <p:extLst>
      <p:ext uri="{BB962C8B-B14F-4D97-AF65-F5344CB8AC3E}">
        <p14:creationId xmlns:p14="http://schemas.microsoft.com/office/powerpoint/2010/main" val="1391073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10 . </a:t>
            </a:r>
            <a:r>
              <a:rPr lang="es-ES" dirty="0" smtClean="0"/>
              <a:t>Técnicas generales de protección ambiental</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Sentido </a:t>
            </a:r>
            <a:r>
              <a:rPr lang="es-ES" dirty="0" smtClean="0"/>
              <a:t>general – se regulan problemas generales en materia ambiental o técnicas específicas</a:t>
            </a:r>
          </a:p>
          <a:p>
            <a:r>
              <a:rPr lang="es-ES" dirty="0" smtClean="0"/>
              <a:t>Evaluación de impacto: (1) Normativa: Real Decreto Legislativo 1/2008, de 11 de enero, por el que se aprueba el texto refundido de la Ley de Evaluación de Impacto Ambiental de proyectos (Texto consolidado), y Ley 9/2006, de 28 de abril, sobre evaluación de los efectos de determinados planes y programas en el medio ambiente; (2) Descripción de la técnica: acto incluido en el procedimiento de aprobación de actividades; (3) Procedimiento.</a:t>
            </a:r>
          </a:p>
          <a:p>
            <a:r>
              <a:rPr lang="es-ES" dirty="0" smtClean="0"/>
              <a:t>Derecho de información, participación y acceso a la justicia: Ley 27/2006, de 18 de julio, por la que se regulan los derechos de acceso a la información, de participación pública y de acceso a la justicia en materia de medio ambiente (incorpora las Directivas 2003/4/CE y 2003/35/CE).</a:t>
            </a:r>
          </a:p>
          <a:p>
            <a:r>
              <a:rPr lang="es-ES" dirty="0" smtClean="0"/>
              <a:t>Autorizaciones ambientales integradas:  Ley 16/2002, de 1 de julio, de prevención y control integrados de la contaminación</a:t>
            </a:r>
            <a:r>
              <a:rPr lang="es-ES" dirty="0" smtClean="0"/>
              <a:t>.</a:t>
            </a:r>
            <a:endParaRPr lang="es-ES" dirty="0" smtClean="0"/>
          </a:p>
        </p:txBody>
      </p:sp>
    </p:spTree>
    <p:extLst>
      <p:ext uri="{BB962C8B-B14F-4D97-AF65-F5344CB8AC3E}">
        <p14:creationId xmlns:p14="http://schemas.microsoft.com/office/powerpoint/2010/main" val="2456662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11 Técnicas generales de protección ambiental</a:t>
            </a:r>
            <a:endParaRPr lang="es-ES" dirty="0"/>
          </a:p>
        </p:txBody>
      </p:sp>
      <p:sp>
        <p:nvSpPr>
          <p:cNvPr id="3" name="Marcador de contenido 2"/>
          <p:cNvSpPr>
            <a:spLocks noGrp="1"/>
          </p:cNvSpPr>
          <p:nvPr>
            <p:ph idx="1"/>
          </p:nvPr>
        </p:nvSpPr>
        <p:spPr/>
        <p:txBody>
          <a:bodyPr>
            <a:normAutofit fontScale="92500" lnSpcReduction="20000"/>
          </a:bodyPr>
          <a:lstStyle/>
          <a:p>
            <a:r>
              <a:rPr lang="es-ES" dirty="0"/>
              <a:t>Sistema de responsabilidad: La Ley 26/2007, de 23 de octubre, de Responsabilidad Medioambiental, que incorpora al ordenamiento jurídico interno la Directiva 2004/35/CE, del Parlamento Europeo y del  Consejo, de 21 de abril de 2004,</a:t>
            </a:r>
          </a:p>
          <a:p>
            <a:r>
              <a:rPr lang="es-ES" dirty="0"/>
              <a:t>Etiquetado ecológico: "Reglamento (CE) Nº 66/2010 del Parlamento Europeo y del Consejo de 25 de noviembre de 2009, relativo a la etiqueta ecológica de la UE"</a:t>
            </a:r>
          </a:p>
          <a:p>
            <a:r>
              <a:rPr lang="es-ES" dirty="0"/>
              <a:t>EMAS: REGLAMENTO (CE) No 1221/2009 DEL PARLAMENTO EUROPEO Y DEL CONSEJO de 25 de noviembre de 2009 relativo a la participación voluntaria de organizaciones en un sistema comunitario de gestión y auditoría medioambientales (EMAS), y por el que se derogan el Reglamento (CE) no 761/2001 y las Decisiones 2001/681/CE y 2006/193/CE de la Comisión  Real Decreto 85/1996, de 26 de enero, por el que se establece normas para la aplicación del Reglamento (CEE) 1836/93 del Consejo, de 29 de junio, por el que se permite que las empresas del sector industrial se adhieran con carácter voluntario a un sistema comunitario de gestión y auditoría medioambientales</a:t>
            </a:r>
          </a:p>
          <a:p>
            <a:endParaRPr lang="es-ES" dirty="0"/>
          </a:p>
        </p:txBody>
      </p:sp>
    </p:spTree>
    <p:extLst>
      <p:ext uri="{BB962C8B-B14F-4D97-AF65-F5344CB8AC3E}">
        <p14:creationId xmlns:p14="http://schemas.microsoft.com/office/powerpoint/2010/main" val="183341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12. Regulación de </a:t>
            </a:r>
            <a:r>
              <a:rPr lang="es-ES" dirty="0" err="1" smtClean="0"/>
              <a:t>riEsgos</a:t>
            </a:r>
            <a:r>
              <a:rPr lang="es-ES" dirty="0" smtClean="0"/>
              <a:t> ambientales</a:t>
            </a:r>
            <a:endParaRPr lang="es-ES" dirty="0"/>
          </a:p>
        </p:txBody>
      </p:sp>
      <p:sp>
        <p:nvSpPr>
          <p:cNvPr id="3" name="2 Marcador de contenido"/>
          <p:cNvSpPr>
            <a:spLocks noGrp="1"/>
          </p:cNvSpPr>
          <p:nvPr>
            <p:ph idx="1"/>
          </p:nvPr>
        </p:nvSpPr>
        <p:spPr/>
        <p:txBody>
          <a:bodyPr/>
          <a:lstStyle/>
          <a:p>
            <a:r>
              <a:rPr lang="es-ES" dirty="0" smtClean="0"/>
              <a:t>Grandes </a:t>
            </a:r>
            <a:r>
              <a:rPr lang="es-ES" dirty="0" smtClean="0"/>
              <a:t>riesgos ambientales: Ley 26/2007, de 23 de octubre, de Responsabilidad Medioambiental.</a:t>
            </a:r>
          </a:p>
          <a:p>
            <a:r>
              <a:rPr lang="es-ES" dirty="0" smtClean="0"/>
              <a:t>Residuos y vertidos</a:t>
            </a:r>
          </a:p>
          <a:p>
            <a:pPr lvl="1"/>
            <a:r>
              <a:rPr lang="es-ES" dirty="0" smtClean="0"/>
              <a:t>Ley 22/2011, de 28 de julio, de residuos y suelos contaminados.</a:t>
            </a:r>
          </a:p>
          <a:p>
            <a:pPr lvl="1"/>
            <a:r>
              <a:rPr lang="es-ES" dirty="0" smtClean="0"/>
              <a:t>Ley de Costas</a:t>
            </a:r>
          </a:p>
          <a:p>
            <a:pPr lvl="1"/>
            <a:endParaRPr lang="es-ES" dirty="0"/>
          </a:p>
        </p:txBody>
      </p:sp>
    </p:spTree>
    <p:extLst>
      <p:ext uri="{BB962C8B-B14F-4D97-AF65-F5344CB8AC3E}">
        <p14:creationId xmlns:p14="http://schemas.microsoft.com/office/powerpoint/2010/main" val="617559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13. Turismo sostenible.</a:t>
            </a:r>
            <a:endParaRPr lang="es-ES" dirty="0"/>
          </a:p>
        </p:txBody>
      </p:sp>
      <p:sp>
        <p:nvSpPr>
          <p:cNvPr id="3" name="Marcador de contenido 2"/>
          <p:cNvSpPr>
            <a:spLocks noGrp="1"/>
          </p:cNvSpPr>
          <p:nvPr>
            <p:ph idx="1"/>
          </p:nvPr>
        </p:nvSpPr>
        <p:spPr/>
        <p:txBody>
          <a:bodyPr>
            <a:normAutofit fontScale="70000" lnSpcReduction="20000"/>
          </a:bodyPr>
          <a:lstStyle/>
          <a:p>
            <a:r>
              <a:rPr lang="es-ES" dirty="0" smtClean="0"/>
              <a:t>LA INSERCIÓN DE LA POLÍTICA AMBIENTAL EN EL TURISMO</a:t>
            </a:r>
          </a:p>
          <a:p>
            <a:r>
              <a:rPr lang="es-ES" dirty="0" smtClean="0"/>
              <a:t>LA POLÍTICA DE TURISMO SOSTENIBLE</a:t>
            </a:r>
          </a:p>
          <a:p>
            <a:r>
              <a:rPr lang="es-ES" dirty="0" smtClean="0"/>
              <a:t>EL TURISMO SOSTENIBLE EN LA UE.</a:t>
            </a:r>
          </a:p>
          <a:p>
            <a:pPr lvl="1"/>
            <a:r>
              <a:rPr lang="en-US" altLang="es-ES" dirty="0"/>
              <a:t>Communication from the Commission - Agenda for a sustainable and competitive European tourism /* COM/2007/0621 final */</a:t>
            </a:r>
          </a:p>
          <a:p>
            <a:pPr lvl="1"/>
            <a:r>
              <a:rPr lang="en-US" altLang="es-ES" dirty="0" err="1"/>
              <a:t>Objetivos</a:t>
            </a:r>
            <a:r>
              <a:rPr lang="en-US" altLang="es-ES" dirty="0"/>
              <a:t>: </a:t>
            </a:r>
            <a:r>
              <a:rPr lang="es-ES" altLang="es-ES" dirty="0"/>
              <a:t>conseguir prosperidad económica, equidad y cohesión sociales y protección medioambiental y cultural</a:t>
            </a:r>
          </a:p>
          <a:p>
            <a:pPr lvl="1"/>
            <a:r>
              <a:rPr lang="es-ES" altLang="es-ES" dirty="0"/>
              <a:t>Retos </a:t>
            </a:r>
            <a:r>
              <a:rPr lang="es-ES" altLang="es-ES" dirty="0" smtClean="0"/>
              <a:t> (1) Conservación </a:t>
            </a:r>
            <a:r>
              <a:rPr lang="es-ES" altLang="es-ES" dirty="0"/>
              <a:t>y gestión sostenibles de los recursos naturales y </a:t>
            </a:r>
            <a:r>
              <a:rPr lang="es-ES" altLang="es-ES" dirty="0" smtClean="0"/>
              <a:t>culturales; (2) Minimización </a:t>
            </a:r>
            <a:r>
              <a:rPr lang="es-ES" altLang="es-ES" dirty="0"/>
              <a:t>de la contaminación y el uso de los recursos en los destinos turísticos, incluida la producción de residuos, </a:t>
            </a:r>
            <a:r>
              <a:rPr lang="es-ES" altLang="es-ES" dirty="0" smtClean="0"/>
              <a:t>(3) Gestión </a:t>
            </a:r>
            <a:r>
              <a:rPr lang="es-ES" altLang="es-ES" dirty="0"/>
              <a:t>del cambio en interés del bienestar de la comunidad, </a:t>
            </a:r>
            <a:r>
              <a:rPr lang="es-ES" altLang="es-ES" dirty="0" smtClean="0"/>
              <a:t>(4) Reducción </a:t>
            </a:r>
            <a:r>
              <a:rPr lang="es-ES" altLang="es-ES" dirty="0"/>
              <a:t>de la estacionalidad de la demanda, </a:t>
            </a:r>
            <a:r>
              <a:rPr lang="es-ES" altLang="es-ES" dirty="0" smtClean="0"/>
              <a:t>(5) Lucha </a:t>
            </a:r>
            <a:r>
              <a:rPr lang="es-ES" altLang="es-ES" dirty="0"/>
              <a:t>contra el impacto medioambiental del transporte relacionado con el turismo, </a:t>
            </a:r>
            <a:r>
              <a:rPr lang="es-ES" altLang="es-ES" dirty="0" smtClean="0"/>
              <a:t>(6) Puesta </a:t>
            </a:r>
            <a:r>
              <a:rPr lang="es-ES" altLang="es-ES" dirty="0"/>
              <a:t>a disposición de las experiencias turísticas para todos, sin discriminación </a:t>
            </a:r>
            <a:r>
              <a:rPr lang="es-ES" altLang="es-ES" dirty="0" smtClean="0"/>
              <a:t>, (7)  </a:t>
            </a:r>
            <a:r>
              <a:rPr lang="es-ES" altLang="es-ES" dirty="0"/>
              <a:t>Mejora de la calidad de los empleos en el sector del turismo </a:t>
            </a:r>
            <a:endParaRPr lang="es-ES" altLang="es-ES" dirty="0" smtClean="0"/>
          </a:p>
          <a:p>
            <a:r>
              <a:rPr lang="es-ES" altLang="es-ES" dirty="0"/>
              <a:t>MEDIDAS PARA SUPERAR LOS RETOS </a:t>
            </a:r>
          </a:p>
          <a:p>
            <a:pPr lvl="1"/>
            <a:r>
              <a:rPr lang="es-ES" altLang="es-ES" dirty="0"/>
              <a:t>Compartir experiencias (1) Plataformas ; (2) Foro europeo del turismo </a:t>
            </a:r>
          </a:p>
          <a:p>
            <a:pPr lvl="1"/>
            <a:r>
              <a:rPr lang="es-ES" altLang="es-ES" dirty="0"/>
              <a:t>Promoción de los destinos europeos de excelencia</a:t>
            </a:r>
          </a:p>
          <a:p>
            <a:pPr lvl="1"/>
            <a:r>
              <a:rPr lang="es-ES" altLang="es-ES" dirty="0"/>
              <a:t>Uso de los instrumentos financieros de la UE</a:t>
            </a:r>
          </a:p>
          <a:p>
            <a:pPr lvl="1"/>
            <a:r>
              <a:rPr lang="es-ES" altLang="es-ES" dirty="0"/>
              <a:t>Integración de la sostenibilidad y la competitividad en las políticas de la Comisión: (1) Reconversión de las zonas marítimas y rurales, (2) Apoyo al turismo urbano. </a:t>
            </a:r>
          </a:p>
          <a:p>
            <a:pPr lvl="1"/>
            <a:endParaRPr lang="es-ES" altLang="es-ES" dirty="0"/>
          </a:p>
          <a:p>
            <a:endParaRPr lang="es-ES" dirty="0"/>
          </a:p>
        </p:txBody>
      </p:sp>
    </p:spTree>
    <p:extLst>
      <p:ext uri="{BB962C8B-B14F-4D97-AF65-F5344CB8AC3E}">
        <p14:creationId xmlns:p14="http://schemas.microsoft.com/office/powerpoint/2010/main" val="65312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r>
              <a:rPr lang="es-ES" altLang="es-ES" smtClean="0"/>
              <a:t>1. Introducción turismo y medio ambiente</a:t>
            </a:r>
            <a:endParaRPr lang="es-ES" altLang="es-ES" dirty="0" smtClean="0"/>
          </a:p>
        </p:txBody>
      </p:sp>
      <p:sp>
        <p:nvSpPr>
          <p:cNvPr id="6147" name="4 Marcador de contenido"/>
          <p:cNvSpPr>
            <a:spLocks noGrp="1"/>
          </p:cNvSpPr>
          <p:nvPr>
            <p:ph idx="1"/>
          </p:nvPr>
        </p:nvSpPr>
        <p:spPr/>
        <p:txBody>
          <a:bodyPr>
            <a:normAutofit fontScale="85000" lnSpcReduction="20000"/>
          </a:bodyPr>
          <a:lstStyle/>
          <a:p>
            <a:pPr marL="201168" lvl="1" indent="0">
              <a:buNone/>
            </a:pPr>
            <a:r>
              <a:rPr lang="es-ES" altLang="es-ES" dirty="0" smtClean="0"/>
              <a:t>INTRODUCCIÓN</a:t>
            </a:r>
          </a:p>
          <a:p>
            <a:pPr lvl="1"/>
            <a:r>
              <a:rPr lang="es-ES" altLang="es-ES" dirty="0" smtClean="0"/>
              <a:t>Como toda actividad el TURISMO es DEPENDIENTE e INTERACTÚA sobre el medio ambiente.</a:t>
            </a:r>
          </a:p>
          <a:p>
            <a:pPr lvl="2"/>
            <a:r>
              <a:rPr lang="es-ES" altLang="es-ES" dirty="0" smtClean="0"/>
              <a:t>Los RECURSOS AMBIENTALES son elementos creadores de oferta turística (playa, cultura, montaña)</a:t>
            </a:r>
          </a:p>
          <a:p>
            <a:pPr lvl="2"/>
            <a:r>
              <a:rPr lang="es-ES" altLang="es-ES" dirty="0" smtClean="0"/>
              <a:t>La actividad puede CONSTITUIR UN IMPORTANTE FACTOR DE PRESIÓN SOBRE LA UTILIZACIÓN DEL MEDIO (Costa, masificación, etc.)</a:t>
            </a:r>
          </a:p>
          <a:p>
            <a:pPr lvl="1"/>
            <a:r>
              <a:rPr lang="es-ES" altLang="es-ES" dirty="0" smtClean="0"/>
              <a:t>En la Actualidad contamos con una desarrollada LEGISLACIÓN DE GESTIÓN y PROTECCIÓN AMBIENTAL  derivada del reconocimiento establecido en el artículo 45 CE y … TFUE. que incide en el desarrollo de las actividades turísticas</a:t>
            </a:r>
          </a:p>
          <a:p>
            <a:r>
              <a:rPr lang="es-ES" altLang="es-ES" dirty="0" smtClean="0"/>
              <a:t>LA IDEA DE RECURSO AMBIENTALES:</a:t>
            </a:r>
          </a:p>
          <a:p>
            <a:pPr lvl="1"/>
            <a:r>
              <a:rPr lang="es-ES" altLang="es-ES" dirty="0" smtClean="0"/>
              <a:t>Son elementos no generados directamente por la actividad turística que pueden generar oferta turística o su uso turístico puede constituir un factor de deterioro.</a:t>
            </a:r>
          </a:p>
          <a:p>
            <a:pPr lvl="1"/>
            <a:r>
              <a:rPr lang="es-ES" altLang="es-ES" dirty="0" smtClean="0"/>
              <a:t>Concepto de AMBIENTE: (1) lo que rodea al ser humano y a sus actividades; (2) tiene carácter sistemático: conjunto de elementos, interrelacionados e interdependientes, abierto (continuo); (3) se integran en este medio tanto elementos naturales (medio ambiente físico) como artificiales; (4) la consideración actual del medio ambiente es fundamentalmente ANTROPOCÉNTRICA.</a:t>
            </a:r>
          </a:p>
          <a:p>
            <a:r>
              <a:rPr lang="es-ES" altLang="es-ES" dirty="0" smtClean="0"/>
              <a:t>En este capítulo desarrollaremos fundamentalmente: la relación entre turismo y recursos naturales y culturales.</a:t>
            </a:r>
          </a:p>
        </p:txBody>
      </p:sp>
    </p:spTree>
    <p:extLst>
      <p:ext uri="{BB962C8B-B14F-4D97-AF65-F5344CB8AC3E}">
        <p14:creationId xmlns:p14="http://schemas.microsoft.com/office/powerpoint/2010/main" val="314323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2. La formación de la política ambiental.</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A. Antecedentes:  permanencia de las intervenciones en protección del ambientales que se recogidas en (1) medidas de protección del paisaje, (2) protección de la salud, (3) protección de actividades económicas, (4) protección frente a riesgos naturales.</a:t>
            </a:r>
          </a:p>
          <a:p>
            <a:r>
              <a:rPr lang="es-ES" dirty="0" smtClean="0"/>
              <a:t>B. Origen: percepción del sistema ambiental a partir del s. XIX que facilita el reconocimiento del problema.</a:t>
            </a:r>
          </a:p>
          <a:p>
            <a:r>
              <a:rPr lang="es-ES" dirty="0" smtClean="0"/>
              <a:t>C. Formación en el Plano internacional.</a:t>
            </a:r>
          </a:p>
          <a:p>
            <a:pPr lvl="1"/>
            <a:r>
              <a:rPr lang="es-ES" dirty="0" smtClean="0"/>
              <a:t>El surgimiento de catástrofes ecológicas (vertidos, emisiones) – preocupación internacional</a:t>
            </a:r>
          </a:p>
          <a:p>
            <a:pPr lvl="1"/>
            <a:r>
              <a:rPr lang="es-ES" dirty="0" smtClean="0"/>
              <a:t>Convocatoria del Panel de ONU sobre MA, Cumbre europea – incorporación del problema ambiental a la legislación ordinaria</a:t>
            </a:r>
          </a:p>
          <a:p>
            <a:pPr lvl="1"/>
            <a:r>
              <a:rPr lang="es-ES" dirty="0" err="1" smtClean="0"/>
              <a:t>Constitucionalización</a:t>
            </a:r>
            <a:r>
              <a:rPr lang="es-ES" dirty="0" smtClean="0"/>
              <a:t> del problema ambiental (CE y Acta única)</a:t>
            </a:r>
          </a:p>
          <a:p>
            <a:pPr lvl="1"/>
            <a:r>
              <a:rPr lang="es-ES" dirty="0" smtClean="0"/>
              <a:t>Programas de acción – </a:t>
            </a:r>
            <a:r>
              <a:rPr lang="es-ES" dirty="0" err="1" smtClean="0"/>
              <a:t>trasversalización</a:t>
            </a:r>
            <a:r>
              <a:rPr lang="es-ES" dirty="0" smtClean="0"/>
              <a:t> y agendas temáticas.</a:t>
            </a:r>
          </a:p>
          <a:p>
            <a:r>
              <a:rPr lang="es-ES" dirty="0" smtClean="0"/>
              <a:t>D. Formación a nivel nacional: (1) primeras referencias al medio </a:t>
            </a:r>
            <a:r>
              <a:rPr lang="es-ES" dirty="0" err="1" smtClean="0"/>
              <a:t>ambietne</a:t>
            </a:r>
            <a:r>
              <a:rPr lang="es-ES" dirty="0" smtClean="0"/>
              <a:t> y primera legislación ambiental (1973-75); (2) </a:t>
            </a:r>
            <a:r>
              <a:rPr lang="es-ES" dirty="0" err="1" smtClean="0"/>
              <a:t>constitucionalización</a:t>
            </a:r>
            <a:r>
              <a:rPr lang="es-ES" dirty="0" smtClean="0"/>
              <a:t> (1978); (3) Ingreso en la UE.</a:t>
            </a:r>
            <a:endParaRPr lang="es-ES" dirty="0"/>
          </a:p>
        </p:txBody>
      </p:sp>
    </p:spTree>
    <p:extLst>
      <p:ext uri="{BB962C8B-B14F-4D97-AF65-F5344CB8AC3E}">
        <p14:creationId xmlns:p14="http://schemas.microsoft.com/office/powerpoint/2010/main" val="778868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smtClean="0"/>
              <a:t>3. Pautas constitucionales para la intervención en materia de medio ambiente</a:t>
            </a:r>
            <a:endParaRPr lang="es-ES" sz="3600" dirty="0"/>
          </a:p>
        </p:txBody>
      </p:sp>
      <p:sp>
        <p:nvSpPr>
          <p:cNvPr id="3" name="2 Marcador de contenido"/>
          <p:cNvSpPr>
            <a:spLocks noGrp="1"/>
          </p:cNvSpPr>
          <p:nvPr>
            <p:ph idx="1"/>
          </p:nvPr>
        </p:nvSpPr>
        <p:spPr/>
        <p:txBody>
          <a:bodyPr>
            <a:normAutofit fontScale="92500" lnSpcReduction="20000"/>
          </a:bodyPr>
          <a:lstStyle/>
          <a:p>
            <a:r>
              <a:rPr lang="es-ES" dirty="0" smtClean="0"/>
              <a:t>Marco sustantivo: artículo 45 CE : contiene una declaración compleja</a:t>
            </a:r>
          </a:p>
          <a:p>
            <a:pPr lvl="1"/>
            <a:r>
              <a:rPr lang="es-ES" dirty="0" smtClean="0"/>
              <a:t>Derecho </a:t>
            </a:r>
            <a:r>
              <a:rPr lang="es-ES" dirty="0" smtClean="0"/>
              <a:t>al medio ambiente </a:t>
            </a:r>
          </a:p>
          <a:p>
            <a:pPr lvl="2"/>
            <a:r>
              <a:rPr lang="es-ES" dirty="0" smtClean="0"/>
              <a:t>CARACTERIZACION: (1) Derecho constitucional debilitado (principio rector); (2) Antropocéntrico (adecuado para el desarrollo de la personalidad), (3) funcional – deber de conservarlo</a:t>
            </a:r>
          </a:p>
          <a:p>
            <a:pPr lvl="2"/>
            <a:r>
              <a:rPr lang="es-ES" dirty="0" smtClean="0"/>
              <a:t>SUNSTANTIVACIÓN POR CONEXIÓN CON OTROS DERECHOS  (salud, integridad, seguridad, intimidad)</a:t>
            </a:r>
          </a:p>
          <a:p>
            <a:pPr lvl="1"/>
            <a:r>
              <a:rPr lang="es-ES" dirty="0" smtClean="0"/>
              <a:t>Principios de política ambiental.</a:t>
            </a:r>
          </a:p>
          <a:p>
            <a:pPr lvl="2"/>
            <a:r>
              <a:rPr lang="es-ES" dirty="0" smtClean="0"/>
              <a:t>Respecto del uso de los RECURSOS NATURALRES: (1) Concepto de recurso: UTILIDAD; (2) Principios rectores: horizontalidad de la tutela de los recursos naturales, compromiso con la GESTIÓN RACIONAL, sobre TODOS LOS RECURSO NATUIRALES (renovables y no renovables), equilibrio con otros bienes constitucionales: CALIDAD DE VIDA y MEDIO AMBIENTE,  SOLIDARIDAD COLECTIVA.</a:t>
            </a:r>
          </a:p>
          <a:p>
            <a:pPr lvl="2"/>
            <a:r>
              <a:rPr lang="es-ES" dirty="0" smtClean="0"/>
              <a:t>Responsabilidad por el incumplimiento del deber de conservar el medio ambiente (sanciones y penas)</a:t>
            </a:r>
          </a:p>
          <a:p>
            <a:r>
              <a:rPr lang="es-ES" dirty="0" smtClean="0"/>
              <a:t>Marco competencial</a:t>
            </a:r>
          </a:p>
          <a:p>
            <a:pPr lvl="1"/>
            <a:r>
              <a:rPr lang="es-ES" dirty="0" smtClean="0"/>
              <a:t>Art. 149.1 CE – Estado &gt; bases de la protección de medio ambiente (recursos naturales como bienes de dominio público).</a:t>
            </a:r>
          </a:p>
          <a:p>
            <a:pPr lvl="1"/>
            <a:r>
              <a:rPr lang="es-ES" dirty="0" smtClean="0"/>
              <a:t>Comunidades Autónomas&gt; desarrollo (+ medidas adicionales de protección) y gestión</a:t>
            </a:r>
          </a:p>
          <a:p>
            <a:pPr lvl="1"/>
            <a:r>
              <a:rPr lang="es-ES" dirty="0" smtClean="0"/>
              <a:t>Corporaciones locales &gt; medio ambiente urbano</a:t>
            </a:r>
          </a:p>
          <a:p>
            <a:pPr marL="0" indent="0">
              <a:buNone/>
            </a:pPr>
            <a:endParaRPr lang="es-ES" dirty="0"/>
          </a:p>
        </p:txBody>
      </p:sp>
    </p:spTree>
    <p:extLst>
      <p:ext uri="{BB962C8B-B14F-4D97-AF65-F5344CB8AC3E}">
        <p14:creationId xmlns:p14="http://schemas.microsoft.com/office/powerpoint/2010/main" val="1069737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5. El Medio ambiente en la Unión Europea</a:t>
            </a:r>
            <a:endParaRPr lang="es-ES" dirty="0"/>
          </a:p>
        </p:txBody>
      </p:sp>
      <p:sp>
        <p:nvSpPr>
          <p:cNvPr id="3" name="Marcador de contenido 2"/>
          <p:cNvSpPr>
            <a:spLocks noGrp="1"/>
          </p:cNvSpPr>
          <p:nvPr>
            <p:ph idx="1"/>
          </p:nvPr>
        </p:nvSpPr>
        <p:spPr/>
        <p:txBody>
          <a:bodyPr>
            <a:normAutofit fontScale="77500" lnSpcReduction="20000"/>
          </a:bodyPr>
          <a:lstStyle/>
          <a:p>
            <a:r>
              <a:rPr lang="es-ES" dirty="0" smtClean="0"/>
              <a:t>TFUE: </a:t>
            </a:r>
          </a:p>
          <a:p>
            <a:pPr lvl="1"/>
            <a:r>
              <a:rPr lang="es-ES" dirty="0" smtClean="0"/>
              <a:t>CON CARÁCTER GENERAL: (1) se configura como una competencia compartida entre la Unión y los Estados miembros (4.2.e TFUE): (2) integración de la protección del medio ambiente en </a:t>
            </a:r>
            <a:r>
              <a:rPr lang="es-ES" dirty="0"/>
              <a:t>la definición y en la realización de las políticas y acciones de la </a:t>
            </a:r>
            <a:r>
              <a:rPr lang="es-ES" dirty="0" smtClean="0"/>
              <a:t>Unión (11 TFUE); (3)  En su función de aproximación de legislaciones (114 TFUE) debe procurar un nivel alto de protección, posibilidad de medidas nacionales adicionales; (3)  El Fondo de cohesión puede hacer aportaciones para la financiación de proyectos </a:t>
            </a:r>
            <a:r>
              <a:rPr lang="es-ES" dirty="0"/>
              <a:t>en </a:t>
            </a:r>
            <a:r>
              <a:rPr lang="es-ES" dirty="0" smtClean="0"/>
              <a:t>el sector del medio </a:t>
            </a:r>
            <a:r>
              <a:rPr lang="es-ES" dirty="0"/>
              <a:t>ambiente </a:t>
            </a:r>
            <a:r>
              <a:rPr lang="es-ES" dirty="0" smtClean="0"/>
              <a:t>(177 TFUE) </a:t>
            </a:r>
          </a:p>
          <a:p>
            <a:pPr lvl="1"/>
            <a:r>
              <a:rPr lang="es-ES" dirty="0" smtClean="0"/>
              <a:t>POLÍTICA AMBIENTAL: (1) objetivos: la </a:t>
            </a:r>
            <a:r>
              <a:rPr lang="es-ES" dirty="0"/>
              <a:t>conservación, la protección y la mejora de la calidad del medio ambiente, </a:t>
            </a:r>
            <a:r>
              <a:rPr lang="es-ES" dirty="0" smtClean="0"/>
              <a:t> la </a:t>
            </a:r>
            <a:r>
              <a:rPr lang="es-ES" dirty="0"/>
              <a:t>protección de la salud de las personas, </a:t>
            </a:r>
            <a:r>
              <a:rPr lang="es-ES" dirty="0" smtClean="0"/>
              <a:t> la </a:t>
            </a:r>
            <a:r>
              <a:rPr lang="es-ES" dirty="0"/>
              <a:t>utilización prudente y racional de los recursos naturales, </a:t>
            </a:r>
            <a:r>
              <a:rPr lang="es-ES" dirty="0" smtClean="0"/>
              <a:t>el </a:t>
            </a:r>
            <a:r>
              <a:rPr lang="es-ES" dirty="0"/>
              <a:t>fomento de medidas a escala internacional destinadas a hacer frente a los problemas regionales o mundiales del medio ambiente. y en particular a luchar contra el cambio </a:t>
            </a:r>
            <a:r>
              <a:rPr lang="es-ES" dirty="0" smtClean="0"/>
              <a:t>climático, alcanzar </a:t>
            </a:r>
            <a:r>
              <a:rPr lang="es-ES" dirty="0"/>
              <a:t>un nivel de protección elevado, teniendo presente la diversidad de situaciones existentes en las distintas regiones de la Unión. Se basará en los principios de cautela y de acción preventiva, en el principio de corrección de los atentados al medio ambiente, preferentemente en la fuente misma, y en el principio de quien contamina </a:t>
            </a:r>
            <a:r>
              <a:rPr lang="es-ES" dirty="0" smtClean="0"/>
              <a:t>paga; (2) Base de la política ambiental: los </a:t>
            </a:r>
            <a:r>
              <a:rPr lang="es-ES" dirty="0"/>
              <a:t>datos científicos y técnicos disponibles, </a:t>
            </a:r>
            <a:r>
              <a:rPr lang="es-ES" dirty="0" smtClean="0"/>
              <a:t> las </a:t>
            </a:r>
            <a:r>
              <a:rPr lang="es-ES" dirty="0"/>
              <a:t>condiciones del medio ambiente en las diversas regiones de la Unión, </a:t>
            </a:r>
            <a:r>
              <a:rPr lang="es-ES" dirty="0" smtClean="0"/>
              <a:t> las </a:t>
            </a:r>
            <a:r>
              <a:rPr lang="es-ES" dirty="0"/>
              <a:t>ventajas y las cargas que puedan resultar de la acción o de la falta de acción, </a:t>
            </a:r>
            <a:r>
              <a:rPr lang="es-ES" dirty="0" smtClean="0"/>
              <a:t> el </a:t>
            </a:r>
            <a:r>
              <a:rPr lang="es-ES" dirty="0"/>
              <a:t>desarrollo económico y social de la Unión en su conjunto y el desarrollo equilibrado de sus regiones. </a:t>
            </a:r>
            <a:r>
              <a:rPr lang="es-ES" dirty="0" smtClean="0"/>
              <a:t> </a:t>
            </a:r>
          </a:p>
          <a:p>
            <a:pPr lvl="1"/>
            <a:r>
              <a:rPr lang="es-ES" dirty="0" smtClean="0"/>
              <a:t>Las </a:t>
            </a:r>
            <a:r>
              <a:rPr lang="es-ES" dirty="0"/>
              <a:t>medidas de protección adoptadas en virtud del artículo 192 no serán obstáculo para el mantenimiento y la adopción, por parte de cada Estado miembro, de medidas de mayor protección. Dichas medidas deberán ser compatibles con los Tratados y se notificarán a la Comisión. </a:t>
            </a:r>
          </a:p>
          <a:p>
            <a:endParaRPr lang="es-ES" dirty="0"/>
          </a:p>
          <a:p>
            <a:pPr lvl="1"/>
            <a:endParaRPr lang="es-ES" dirty="0" smtClean="0"/>
          </a:p>
          <a:p>
            <a:pPr lvl="1"/>
            <a:endParaRPr lang="es-ES" dirty="0"/>
          </a:p>
          <a:p>
            <a:pPr lvl="1"/>
            <a:endParaRPr lang="es-ES" dirty="0"/>
          </a:p>
          <a:p>
            <a:endParaRPr lang="es-ES" dirty="0"/>
          </a:p>
        </p:txBody>
      </p:sp>
    </p:spTree>
    <p:extLst>
      <p:ext uri="{BB962C8B-B14F-4D97-AF65-F5344CB8AC3E}">
        <p14:creationId xmlns:p14="http://schemas.microsoft.com/office/powerpoint/2010/main" val="201391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6</a:t>
            </a:r>
            <a:r>
              <a:rPr lang="es-ES" dirty="0" smtClean="0"/>
              <a:t>. Principios generales de la intervención en materia de medio ambiente.</a:t>
            </a:r>
            <a:endParaRPr lang="es-ES" dirty="0"/>
          </a:p>
        </p:txBody>
      </p:sp>
      <p:sp>
        <p:nvSpPr>
          <p:cNvPr id="3" name="2 Marcador de contenido"/>
          <p:cNvSpPr>
            <a:spLocks noGrp="1"/>
          </p:cNvSpPr>
          <p:nvPr>
            <p:ph idx="1"/>
          </p:nvPr>
        </p:nvSpPr>
        <p:spPr/>
        <p:txBody>
          <a:bodyPr/>
          <a:lstStyle/>
          <a:p>
            <a:r>
              <a:rPr lang="es-ES" dirty="0" smtClean="0"/>
              <a:t>CARACTERÍSTICAS GENERALES</a:t>
            </a:r>
          </a:p>
          <a:p>
            <a:pPr lvl="1"/>
            <a:r>
              <a:rPr lang="es-ES" dirty="0" smtClean="0"/>
              <a:t>Ausencia </a:t>
            </a:r>
            <a:r>
              <a:rPr lang="es-ES" dirty="0" smtClean="0"/>
              <a:t>de una legislación unitaria en la materia </a:t>
            </a:r>
            <a:r>
              <a:rPr lang="es-ES" dirty="0" smtClean="0"/>
              <a:t>por razón de la complejidad y diversidad de la materia</a:t>
            </a:r>
          </a:p>
          <a:p>
            <a:pPr lvl="1"/>
            <a:r>
              <a:rPr lang="es-ES" dirty="0" err="1" smtClean="0"/>
              <a:t>Trasversalidad</a:t>
            </a:r>
            <a:r>
              <a:rPr lang="es-ES" dirty="0" smtClean="0"/>
              <a:t> mediante su inserción en las distintas políticas que pueden tener una incidencia significativa en medio ambiente.</a:t>
            </a:r>
            <a:endParaRPr lang="es-ES" dirty="0" smtClean="0"/>
          </a:p>
          <a:p>
            <a:r>
              <a:rPr lang="es-ES" dirty="0" smtClean="0"/>
              <a:t>Clasificación del contenido de la regulación ambiental</a:t>
            </a:r>
            <a:endParaRPr lang="es-ES" dirty="0" smtClean="0"/>
          </a:p>
          <a:p>
            <a:pPr lvl="1"/>
            <a:r>
              <a:rPr lang="es-ES" dirty="0" smtClean="0"/>
              <a:t>Políticas </a:t>
            </a:r>
            <a:r>
              <a:rPr lang="es-ES" dirty="0" smtClean="0"/>
              <a:t>de gestión de recursos naturales.</a:t>
            </a:r>
          </a:p>
          <a:p>
            <a:pPr lvl="1"/>
            <a:r>
              <a:rPr lang="es-ES" dirty="0" smtClean="0"/>
              <a:t>Regulación de técnicas generales.</a:t>
            </a:r>
          </a:p>
          <a:p>
            <a:pPr lvl="1"/>
            <a:r>
              <a:rPr lang="es-ES" dirty="0" smtClean="0"/>
              <a:t>Regulación de actividades de riesgo ambiental.</a:t>
            </a:r>
          </a:p>
          <a:p>
            <a:pPr lvl="2"/>
            <a:endParaRPr lang="es-ES" dirty="0" smtClean="0"/>
          </a:p>
          <a:p>
            <a:pPr lvl="1"/>
            <a:endParaRPr lang="es-ES" dirty="0"/>
          </a:p>
        </p:txBody>
      </p:sp>
    </p:spTree>
    <p:extLst>
      <p:ext uri="{BB962C8B-B14F-4D97-AF65-F5344CB8AC3E}">
        <p14:creationId xmlns:p14="http://schemas.microsoft.com/office/powerpoint/2010/main" val="2842346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7</a:t>
            </a:r>
            <a:r>
              <a:rPr lang="es-ES" dirty="0" smtClean="0"/>
              <a:t>. Políticas de gestión de los recurso naturales. En especial los recursos inapropiados (medios).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Regulación </a:t>
            </a:r>
            <a:r>
              <a:rPr lang="es-ES" dirty="0" smtClean="0"/>
              <a:t>de recursos naturales.</a:t>
            </a:r>
          </a:p>
          <a:p>
            <a:pPr lvl="1"/>
            <a:r>
              <a:rPr lang="es-ES" dirty="0" smtClean="0"/>
              <a:t>Concepto</a:t>
            </a:r>
            <a:r>
              <a:rPr lang="es-ES" dirty="0" smtClean="0"/>
              <a:t>: (1) Bien o servicio, (2) sin transformación por el hombre, (3) proporciona una utilidad</a:t>
            </a:r>
          </a:p>
          <a:p>
            <a:pPr lvl="1"/>
            <a:r>
              <a:rPr lang="es-ES" dirty="0" smtClean="0"/>
              <a:t>Tipos de recursos naturales: (1) renovables, (2) no renovables.</a:t>
            </a:r>
          </a:p>
          <a:p>
            <a:pPr lvl="1"/>
            <a:r>
              <a:rPr lang="es-ES" dirty="0" smtClean="0"/>
              <a:t>Problemas relacionados con la utilización de los recursos naturales: (1) determinación de su régimen de uso, (2) mediante la atribución de su titularidad</a:t>
            </a:r>
          </a:p>
          <a:p>
            <a:r>
              <a:rPr lang="es-ES" dirty="0" smtClean="0"/>
              <a:t>Recursos naturales inapropiados propiamente dichos</a:t>
            </a:r>
            <a:r>
              <a:rPr lang="es-ES" dirty="0" smtClean="0"/>
              <a:t>.</a:t>
            </a:r>
          </a:p>
          <a:p>
            <a:pPr lvl="1"/>
            <a:r>
              <a:rPr lang="es-ES" dirty="0" smtClean="0"/>
              <a:t>La intervención se dirige fundamental a garantizar la seguridad, calidad y sostenibilidad del uso  de estos recursos</a:t>
            </a:r>
          </a:p>
          <a:p>
            <a:pPr lvl="1"/>
            <a:r>
              <a:rPr lang="es-ES" dirty="0" smtClean="0"/>
              <a:t>Técnicas de intervención: (1) planificación,  (2) mecanismos de control de los niveles de emisión, inmisión, (3) autorizaciones operativas, (4) medidas de recuperación del recurso y sancionadoras.</a:t>
            </a:r>
          </a:p>
          <a:p>
            <a:pPr lvl="1"/>
            <a:r>
              <a:rPr lang="es-ES" dirty="0" smtClean="0"/>
              <a:t>Principal legislación adoptada en relación con estos recursos:</a:t>
            </a:r>
          </a:p>
          <a:p>
            <a:pPr lvl="2"/>
            <a:r>
              <a:rPr lang="es-ES" dirty="0" smtClean="0"/>
              <a:t>Aire</a:t>
            </a:r>
            <a:r>
              <a:rPr lang="es-ES" dirty="0" smtClean="0"/>
              <a:t>: (1) Ley 34/2007, de 15 de noviembre, de Calidad del Aire y Protección de la Atmósfera; (2) Ley 16/2002, de 1 de julio, de Prevención y Control Integrados de la Contaminación; (3) LEY 37/2003, de 17 de noviembre, del Ruido.</a:t>
            </a:r>
          </a:p>
          <a:p>
            <a:pPr lvl="2"/>
            <a:r>
              <a:rPr lang="es-ES" dirty="0" smtClean="0"/>
              <a:t>Clima: (1) Ausencia de una legislación específica; (2) Ley 2/2011, de 4 de marzo, de Economía Sostenible crea, en su artículo 91, el Fondo de Carbono para una Economía Sostenible (FES-CO2) (3) El comercio de derechos de emisión de gases de efecto invernadero está regulado por la Ley 1/2005, de 9 de marzo.</a:t>
            </a:r>
          </a:p>
          <a:p>
            <a:pPr lvl="2"/>
            <a:r>
              <a:rPr lang="es-ES" dirty="0" smtClean="0"/>
              <a:t>Caza y </a:t>
            </a:r>
            <a:r>
              <a:rPr lang="es-ES" dirty="0" smtClean="0"/>
              <a:t>Pesca:: legislación autonómica y legislación de protección de la biodiversidad.</a:t>
            </a:r>
          </a:p>
          <a:p>
            <a:pPr lvl="2"/>
            <a:r>
              <a:rPr lang="es-ES" dirty="0" smtClean="0"/>
              <a:t>Suelo</a:t>
            </a:r>
            <a:r>
              <a:rPr lang="es-ES" dirty="0"/>
              <a:t>: Ley 22/2011, de 28 de julio, de residuos y suelos contaminados</a:t>
            </a:r>
            <a:r>
              <a:rPr lang="es-ES" dirty="0" smtClean="0"/>
              <a:t>.</a:t>
            </a:r>
          </a:p>
          <a:p>
            <a:pPr lvl="2"/>
            <a:r>
              <a:rPr lang="es-ES" dirty="0" smtClean="0"/>
              <a:t>Aguas: ver el siguiente apartado.</a:t>
            </a:r>
            <a:endParaRPr lang="es-ES" dirty="0" smtClean="0"/>
          </a:p>
        </p:txBody>
      </p:sp>
    </p:spTree>
    <p:extLst>
      <p:ext uri="{BB962C8B-B14F-4D97-AF65-F5344CB8AC3E}">
        <p14:creationId xmlns:p14="http://schemas.microsoft.com/office/powerpoint/2010/main" val="4148996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8. Recursos gestionados en régimen de dominio público</a:t>
            </a:r>
            <a:endParaRPr lang="es-ES" dirty="0"/>
          </a:p>
        </p:txBody>
      </p:sp>
      <p:sp>
        <p:nvSpPr>
          <p:cNvPr id="3" name="Marcador de contenido 2"/>
          <p:cNvSpPr>
            <a:spLocks noGrp="1"/>
          </p:cNvSpPr>
          <p:nvPr>
            <p:ph idx="1"/>
          </p:nvPr>
        </p:nvSpPr>
        <p:spPr/>
        <p:txBody>
          <a:bodyPr>
            <a:normAutofit/>
          </a:bodyPr>
          <a:lstStyle/>
          <a:p>
            <a:r>
              <a:rPr lang="es-ES" dirty="0" smtClean="0"/>
              <a:t>Características generales de la intervención en este sector.</a:t>
            </a:r>
          </a:p>
          <a:p>
            <a:pPr lvl="1"/>
            <a:r>
              <a:rPr lang="es-ES" dirty="0" smtClean="0"/>
              <a:t>EL DOMINIO PÚBLICO</a:t>
            </a:r>
          </a:p>
          <a:p>
            <a:pPr lvl="2"/>
            <a:r>
              <a:rPr lang="es-ES" dirty="0" smtClean="0"/>
              <a:t>¿</a:t>
            </a:r>
            <a:r>
              <a:rPr lang="es-ES" dirty="0"/>
              <a:t>Qué es el dominio público?: (1) bienes, (2) peculiaridades de su uso y explotación, (3) inalienables, imprescriptibles e inembargables.</a:t>
            </a:r>
          </a:p>
          <a:p>
            <a:pPr lvl="2"/>
            <a:r>
              <a:rPr lang="es-ES" dirty="0"/>
              <a:t>Los recursos naturales en régimen de dominio público: (1) definición por ley, (2) titularidad administrativa, (3) administración y gestión – de la Administración </a:t>
            </a:r>
            <a:r>
              <a:rPr lang="es-ES" dirty="0" smtClean="0"/>
              <a:t>titular</a:t>
            </a:r>
          </a:p>
          <a:p>
            <a:pPr lvl="2"/>
            <a:r>
              <a:rPr lang="es-ES" dirty="0" smtClean="0"/>
              <a:t>Instituciones reguladoras del: (1) USO: reserva, uso general, autorización y concesión; (2) protección del bien: su integridad y calidad: las servidumbres y limitaciones de los bienes </a:t>
            </a:r>
            <a:r>
              <a:rPr lang="es-ES" dirty="0" err="1" smtClean="0"/>
              <a:t>conlindantes</a:t>
            </a:r>
            <a:r>
              <a:rPr lang="es-ES" dirty="0" smtClean="0"/>
              <a:t>.</a:t>
            </a:r>
          </a:p>
          <a:p>
            <a:r>
              <a:rPr lang="es-ES" dirty="0" smtClean="0"/>
              <a:t>Recursos </a:t>
            </a:r>
            <a:r>
              <a:rPr lang="es-ES" dirty="0"/>
              <a:t>naturales en régimen de dominio público: </a:t>
            </a:r>
          </a:p>
          <a:p>
            <a:pPr lvl="1"/>
            <a:r>
              <a:rPr lang="es-ES" dirty="0" smtClean="0"/>
              <a:t>COSTAS Y MEDIO MARINO: (1) Ley 41/2010, de 29 de diciembre, de Protección del Medio Marino ; (2) Ley 22/1998, de 28 de julio de Costas</a:t>
            </a:r>
          </a:p>
          <a:p>
            <a:pPr lvl="1"/>
            <a:r>
              <a:rPr lang="es-ES" dirty="0" smtClean="0"/>
              <a:t>AGUAS</a:t>
            </a:r>
            <a:r>
              <a:rPr lang="es-ES" dirty="0"/>
              <a:t>: Texto Refundido de la Ley de Aguas</a:t>
            </a:r>
          </a:p>
          <a:p>
            <a:pPr lvl="1"/>
            <a:r>
              <a:rPr lang="es-ES" dirty="0"/>
              <a:t>Otros…</a:t>
            </a:r>
          </a:p>
          <a:p>
            <a:endParaRPr lang="es-ES" dirty="0"/>
          </a:p>
        </p:txBody>
      </p:sp>
    </p:spTree>
    <p:extLst>
      <p:ext uri="{BB962C8B-B14F-4D97-AF65-F5344CB8AC3E}">
        <p14:creationId xmlns:p14="http://schemas.microsoft.com/office/powerpoint/2010/main" val="241672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9. Recursos naturales en manos privadas</a:t>
            </a:r>
            <a:endParaRPr lang="es-ES" dirty="0"/>
          </a:p>
        </p:txBody>
      </p:sp>
      <p:sp>
        <p:nvSpPr>
          <p:cNvPr id="3" name="Marcador de contenido 2"/>
          <p:cNvSpPr>
            <a:spLocks noGrp="1"/>
          </p:cNvSpPr>
          <p:nvPr>
            <p:ph idx="1"/>
          </p:nvPr>
        </p:nvSpPr>
        <p:spPr/>
        <p:txBody>
          <a:bodyPr/>
          <a:lstStyle/>
          <a:p>
            <a:pPr lvl="1"/>
            <a:r>
              <a:rPr lang="es-ES" dirty="0"/>
              <a:t>Recursos naturales incluidos en el dominio público</a:t>
            </a:r>
          </a:p>
          <a:p>
            <a:pPr lvl="2"/>
            <a:r>
              <a:rPr lang="es-ES" dirty="0"/>
              <a:t>¿Qué es el dominio público?: (1) bienes, (2) peculiaridades de su uso y explotación, (3) inalienables, imprescriptibles e inembargables.</a:t>
            </a:r>
          </a:p>
          <a:p>
            <a:pPr lvl="2"/>
            <a:r>
              <a:rPr lang="es-ES" dirty="0"/>
              <a:t>Los recursos naturales en régimen de dominio público: (1) definición por ley, (2) titularidad administrativa, (3) administración y gestión – de la Administración titular</a:t>
            </a:r>
          </a:p>
          <a:p>
            <a:pPr lvl="2"/>
            <a:r>
              <a:rPr lang="es-ES" dirty="0"/>
              <a:t>Recursos naturales en régimen de dominio público: </a:t>
            </a:r>
          </a:p>
          <a:p>
            <a:pPr lvl="3"/>
            <a:r>
              <a:rPr lang="es-ES" dirty="0"/>
              <a:t>COSTAS Y MEDIO MARINO: (1) Ley 41/2010, de 29 de diciembre, de Protección del Medio Marino ; (2) Ley 22/1998, de 28 de julio de Costas</a:t>
            </a:r>
          </a:p>
          <a:p>
            <a:pPr lvl="3"/>
            <a:r>
              <a:rPr lang="es-ES" dirty="0"/>
              <a:t>AGUAS: Texto Refundido de la Ley de Aguas</a:t>
            </a:r>
          </a:p>
          <a:p>
            <a:pPr lvl="3"/>
            <a:r>
              <a:rPr lang="es-ES" dirty="0"/>
              <a:t>Otros…</a:t>
            </a:r>
          </a:p>
          <a:p>
            <a:pPr lvl="1"/>
            <a:r>
              <a:rPr lang="es-ES" dirty="0"/>
              <a:t>Recursos naturales en manos privadas o públicas</a:t>
            </a:r>
          </a:p>
          <a:p>
            <a:pPr lvl="2"/>
            <a:r>
              <a:rPr lang="es-ES" dirty="0"/>
              <a:t>Recursos forestales:</a:t>
            </a:r>
          </a:p>
          <a:p>
            <a:pPr lvl="2"/>
            <a:r>
              <a:rPr lang="es-ES" dirty="0"/>
              <a:t>Suelo:  (1) Ley de suelo;  (2)</a:t>
            </a:r>
          </a:p>
          <a:p>
            <a:endParaRPr lang="es-ES" dirty="0"/>
          </a:p>
        </p:txBody>
      </p:sp>
    </p:spTree>
    <p:extLst>
      <p:ext uri="{BB962C8B-B14F-4D97-AF65-F5344CB8AC3E}">
        <p14:creationId xmlns:p14="http://schemas.microsoft.com/office/powerpoint/2010/main" val="4267651645"/>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L0.Presentación curso</Template>
  <TotalTime>331</TotalTime>
  <Words>2216</Words>
  <Application>Microsoft Office PowerPoint</Application>
  <PresentationFormat>Presentación en pantalla (4:3)</PresentationFormat>
  <Paragraphs>112</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13</vt:i4>
      </vt:variant>
    </vt:vector>
  </HeadingPairs>
  <TitlesOfParts>
    <vt:vector size="19" baseType="lpstr">
      <vt:lpstr>Arial</vt:lpstr>
      <vt:lpstr>Calibri</vt:lpstr>
      <vt:lpstr>Calibri Light</vt:lpstr>
      <vt:lpstr>Verdana</vt:lpstr>
      <vt:lpstr>Diseño personalizado</vt:lpstr>
      <vt:lpstr>Retrospección</vt:lpstr>
      <vt:lpstr>Lección  5ª: Los recursos turísticos ambientales</vt:lpstr>
      <vt:lpstr>1. Introducción turismo y medio ambiente</vt:lpstr>
      <vt:lpstr>2. La formación de la política ambiental.</vt:lpstr>
      <vt:lpstr>3. Pautas constitucionales para la intervención en materia de medio ambiente</vt:lpstr>
      <vt:lpstr>5. El Medio ambiente en la Unión Europea</vt:lpstr>
      <vt:lpstr>6. Principios generales de la intervención en materia de medio ambiente.</vt:lpstr>
      <vt:lpstr>7. Políticas de gestión de los recurso naturales. En especial los recursos inapropiados (medios).</vt:lpstr>
      <vt:lpstr>8. Recursos gestionados en régimen de dominio público</vt:lpstr>
      <vt:lpstr>9. Recursos naturales en manos privadas</vt:lpstr>
      <vt:lpstr>10 . Técnicas generales de protección ambiental</vt:lpstr>
      <vt:lpstr>11 Técnicas generales de protección ambiental</vt:lpstr>
      <vt:lpstr>12. Regulación de riEsgos ambientales</vt:lpstr>
      <vt:lpstr>13. Turismo sostenible.</vt:lpstr>
    </vt:vector>
  </TitlesOfParts>
  <Company>Universidad Carlos III de Madrid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3. La organización administrativa del Turismo.</dc:title>
  <dc:creator>aeasis</dc:creator>
  <cp:lastModifiedBy>Agustin Asis Roig</cp:lastModifiedBy>
  <cp:revision>37</cp:revision>
  <dcterms:created xsi:type="dcterms:W3CDTF">2013-09-23T22:24:08Z</dcterms:created>
  <dcterms:modified xsi:type="dcterms:W3CDTF">2015-10-06T00:45:20Z</dcterms:modified>
</cp:coreProperties>
</file>