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34" r:id="rId2"/>
    <p:sldId id="335" r:id="rId3"/>
    <p:sldId id="342" r:id="rId4"/>
    <p:sldId id="343" r:id="rId5"/>
    <p:sldId id="344" r:id="rId6"/>
    <p:sldId id="345" r:id="rId7"/>
    <p:sldId id="328" r:id="rId8"/>
    <p:sldId id="346" r:id="rId9"/>
    <p:sldId id="348" r:id="rId10"/>
    <p:sldId id="336" r:id="rId11"/>
    <p:sldId id="337" r:id="rId12"/>
    <p:sldId id="340" r:id="rId13"/>
    <p:sldId id="341" r:id="rId14"/>
    <p:sldId id="338" r:id="rId15"/>
    <p:sldId id="331" r:id="rId16"/>
    <p:sldId id="298" r:id="rId17"/>
    <p:sldId id="299" r:id="rId18"/>
    <p:sldId id="300"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0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495C6-B31A-45F4-B192-57168DF93541}" type="datetimeFigureOut">
              <a:rPr lang="es-ES" smtClean="0"/>
              <a:t>20/10/2015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86F42-0AAD-43D8-8020-6CBB2C15F2DD}" type="slidenum">
              <a:rPr lang="es-ES" smtClean="0"/>
              <a:t>‹Nº›</a:t>
            </a:fld>
            <a:endParaRPr lang="es-ES"/>
          </a:p>
        </p:txBody>
      </p:sp>
    </p:spTree>
    <p:extLst>
      <p:ext uri="{BB962C8B-B14F-4D97-AF65-F5344CB8AC3E}">
        <p14:creationId xmlns:p14="http://schemas.microsoft.com/office/powerpoint/2010/main" val="109315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262" descr="BandaComunicacional"/>
          <p:cNvPicPr>
            <a:picLocks noChangeAspect="1" noChangeArrowheads="1"/>
          </p:cNvPicPr>
          <p:nvPr/>
        </p:nvPicPr>
        <p:blipFill>
          <a:blip r:embed="rId3" cstate="print"/>
          <a:srcRect/>
          <a:stretch>
            <a:fillRect/>
          </a:stretch>
        </p:blipFill>
        <p:spPr bwMode="auto">
          <a:xfrm>
            <a:off x="30859" y="6442842"/>
            <a:ext cx="1980508" cy="399011"/>
          </a:xfrm>
          <a:prstGeom prst="rect">
            <a:avLst/>
          </a:prstGeom>
          <a:noFill/>
          <a:ln w="9525">
            <a:noFill/>
            <a:miter lim="800000"/>
            <a:headEnd/>
            <a:tailEnd/>
          </a:ln>
        </p:spPr>
      </p:pic>
      <p:sp>
        <p:nvSpPr>
          <p:cNvPr id="2" name="Title 1"/>
          <p:cNvSpPr>
            <a:spLocks noGrp="1"/>
          </p:cNvSpPr>
          <p:nvPr>
            <p:ph type="ctrTitle"/>
          </p:nvPr>
        </p:nvSpPr>
        <p:spPr>
          <a:xfrm>
            <a:off x="822960" y="758952"/>
            <a:ext cx="5189200" cy="3566160"/>
          </a:xfrm>
        </p:spPr>
        <p:txBody>
          <a:bodyPr anchor="b">
            <a:normAutofit/>
          </a:bodyPr>
          <a:lstStyle>
            <a:lvl1pPr algn="l">
              <a:lnSpc>
                <a:spcPct val="85000"/>
              </a:lnSpc>
              <a:defRPr sz="6600" b="1" spc="-50" baseline="0">
                <a:solidFill>
                  <a:srgbClr val="BD582C"/>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83DC5CA-070A-41DE-873D-9E51E0C5E8B9}" type="slidenum">
              <a:rPr lang="es-ES" smtClean="0"/>
              <a:t>‹Nº›</a:t>
            </a:fld>
            <a:endParaRPr lang="es-E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4" name="15 Grupo"/>
          <p:cNvGrpSpPr>
            <a:grpSpLocks/>
          </p:cNvGrpSpPr>
          <p:nvPr/>
        </p:nvGrpSpPr>
        <p:grpSpPr bwMode="auto">
          <a:xfrm>
            <a:off x="6870934" y="760948"/>
            <a:ext cx="1441450" cy="1636713"/>
            <a:chOff x="4539" y="2387"/>
            <a:chExt cx="928" cy="1112"/>
          </a:xfrm>
        </p:grpSpPr>
        <p:sp>
          <p:nvSpPr>
            <p:cNvPr id="15" name="16 Rectángulo"/>
            <p:cNvSpPr>
              <a:spLocks noChangeArrowheads="1"/>
            </p:cNvSpPr>
            <p:nvPr/>
          </p:nvSpPr>
          <p:spPr bwMode="auto">
            <a:xfrm>
              <a:off x="4539" y="2395"/>
              <a:ext cx="928" cy="1104"/>
            </a:xfrm>
            <a:prstGeom prst="rect">
              <a:avLst/>
            </a:prstGeom>
            <a:solidFill>
              <a:srgbClr val="003399"/>
            </a:solidFill>
            <a:ln w="9525">
              <a:noFill/>
              <a:miter lim="800000"/>
              <a:headEnd/>
              <a:tailEnd/>
            </a:ln>
          </p:spPr>
          <p:txBody>
            <a:bodyPr wrap="none" lIns="92075" tIns="46038" rIns="92075" bIns="46038" anchor="ctr"/>
            <a:lstStyle/>
            <a:p>
              <a:pPr>
                <a:defRPr/>
              </a:pPr>
              <a:endParaRPr lang="es-ES" sz="1800" dirty="0">
                <a:solidFill>
                  <a:srgbClr val="000000"/>
                </a:solidFill>
                <a:latin typeface="Arial" charset="0"/>
                <a:cs typeface="+mn-cs"/>
              </a:endParaRPr>
            </a:p>
          </p:txBody>
        </p:sp>
        <p:pic>
          <p:nvPicPr>
            <p:cNvPr id="16" name="17 Rectángul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39" y="2387"/>
              <a:ext cx="928" cy="1087"/>
            </a:xfrm>
            <a:prstGeom prst="rect">
              <a:avLst/>
            </a:prstGeom>
            <a:noFill/>
            <a:ln w="9525">
              <a:noFill/>
              <a:miter lim="800000"/>
              <a:headEnd/>
              <a:tailEnd/>
            </a:ln>
          </p:spPr>
        </p:pic>
      </p:grpSp>
      <p:grpSp>
        <p:nvGrpSpPr>
          <p:cNvPr id="17" name="11 Grupo"/>
          <p:cNvGrpSpPr/>
          <p:nvPr userDrawn="1"/>
        </p:nvGrpSpPr>
        <p:grpSpPr>
          <a:xfrm>
            <a:off x="0" y="5373216"/>
            <a:ext cx="9144000" cy="785813"/>
            <a:chOff x="0" y="0"/>
            <a:chExt cx="9144000" cy="785813"/>
          </a:xfrm>
        </p:grpSpPr>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ct 3"/>
            <p:cNvGraphicFramePr>
              <a:graphicFrameLocks noChangeAspect="1"/>
            </p:cNvGraphicFramePr>
            <p:nvPr>
              <p:extLst>
                <p:ext uri="{D42A27DB-BD31-4B8C-83A1-F6EECF244321}">
                  <p14:modId xmlns:p14="http://schemas.microsoft.com/office/powerpoint/2010/main" val="1156816025"/>
                </p:ext>
              </p:extLst>
            </p:nvPr>
          </p:nvGraphicFramePr>
          <p:xfrm>
            <a:off x="0" y="0"/>
            <a:ext cx="2714625" cy="754063"/>
          </p:xfrm>
          <a:graphic>
            <a:graphicData uri="http://schemas.openxmlformats.org/presentationml/2006/ole">
              <mc:AlternateContent xmlns:mc="http://schemas.openxmlformats.org/markup-compatibility/2006">
                <mc:Choice xmlns:v="urn:schemas-microsoft-com:vml" Requires="v">
                  <p:oleObj spid="_x0000_s7170" name="Image" r:id="rId6" imgW="5611379" imgH="1548387" progId="Photoshop.Image.9">
                    <p:embed/>
                  </p:oleObj>
                </mc:Choice>
                <mc:Fallback>
                  <p:oleObj name="Image" r:id="rId6" imgW="5611379" imgH="1548387" progId="Photoshop.Image.9">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71462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43952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184626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upo 8"/>
          <p:cNvGrpSpPr/>
          <p:nvPr/>
        </p:nvGrpSpPr>
        <p:grpSpPr>
          <a:xfrm>
            <a:off x="0" y="6334315"/>
            <a:ext cx="9144001" cy="507538"/>
            <a:chOff x="0" y="6334315"/>
            <a:chExt cx="9144001" cy="507538"/>
          </a:xfrm>
        </p:grpSpPr>
        <p:sp>
          <p:nvSpPr>
            <p:cNvPr id="10" name="Rectangle 8"/>
            <p:cNvSpPr/>
            <p:nvPr/>
          </p:nvSpPr>
          <p:spPr>
            <a:xfrm>
              <a:off x="0" y="6334315"/>
              <a:ext cx="9144001" cy="65999"/>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262" descr="BandaComunicacional"/>
            <p:cNvPicPr>
              <a:picLocks noChangeAspect="1" noChangeArrowheads="1"/>
            </p:cNvPicPr>
            <p:nvPr userDrawn="1"/>
          </p:nvPicPr>
          <p:blipFill>
            <a:blip r:embed="rId2" cstate="print"/>
            <a:srcRect/>
            <a:stretch>
              <a:fillRect/>
            </a:stretch>
          </p:blipFill>
          <p:spPr bwMode="auto">
            <a:xfrm>
              <a:off x="30859" y="6442842"/>
              <a:ext cx="1980508" cy="399011"/>
            </a:xfrm>
            <a:prstGeom prst="rect">
              <a:avLst/>
            </a:prstGeom>
            <a:noFill/>
            <a:ln w="9525">
              <a:noFill/>
              <a:miter lim="800000"/>
              <a:headEnd/>
              <a:tailEnd/>
            </a:ln>
          </p:spPr>
        </p:pic>
      </p:grpSp>
      <p:sp>
        <p:nvSpPr>
          <p:cNvPr id="2" name="Vertical Title 1"/>
          <p:cNvSpPr>
            <a:spLocks noGrp="1"/>
          </p:cNvSpPr>
          <p:nvPr>
            <p:ph type="title" orient="vert"/>
          </p:nvPr>
        </p:nvSpPr>
        <p:spPr>
          <a:xfrm>
            <a:off x="6543675" y="414779"/>
            <a:ext cx="1971675" cy="5757421"/>
          </a:xfrm>
        </p:spPr>
        <p:txBody>
          <a:bodyPr vert="eaVert"/>
          <a:lstStyle/>
          <a:p>
            <a:r>
              <a:rPr lang="es-ES" dirty="0"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268834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168990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grpSp>
        <p:nvGrpSpPr>
          <p:cNvPr id="10" name="Grupo 9"/>
          <p:cNvGrpSpPr/>
          <p:nvPr/>
        </p:nvGrpSpPr>
        <p:grpSpPr>
          <a:xfrm>
            <a:off x="0" y="6334315"/>
            <a:ext cx="9144001" cy="507538"/>
            <a:chOff x="0" y="6334315"/>
            <a:chExt cx="9144001" cy="507538"/>
          </a:xfrm>
        </p:grpSpPr>
        <p:sp>
          <p:nvSpPr>
            <p:cNvPr id="11" name="Rectangle 8"/>
            <p:cNvSpPr/>
            <p:nvPr/>
          </p:nvSpPr>
          <p:spPr>
            <a:xfrm>
              <a:off x="0" y="6334315"/>
              <a:ext cx="9144001" cy="65999"/>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262" descr="BandaComunicacional"/>
            <p:cNvPicPr>
              <a:picLocks noChangeAspect="1" noChangeArrowheads="1"/>
            </p:cNvPicPr>
            <p:nvPr userDrawn="1"/>
          </p:nvPicPr>
          <p:blipFill>
            <a:blip r:embed="rId2" cstate="print"/>
            <a:srcRect/>
            <a:stretch>
              <a:fillRect/>
            </a:stretch>
          </p:blipFill>
          <p:spPr bwMode="auto">
            <a:xfrm>
              <a:off x="30859" y="6442842"/>
              <a:ext cx="1980508" cy="399011"/>
            </a:xfrm>
            <a:prstGeom prst="rect">
              <a:avLst/>
            </a:prstGeom>
            <a:noFill/>
            <a:ln w="9525">
              <a:noFill/>
              <a:miter lim="800000"/>
              <a:headEnd/>
              <a:tailEnd/>
            </a:ln>
          </p:spPr>
        </p:pic>
      </p:gr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7200" b="1">
                <a:solidFill>
                  <a:srgbClr val="BD582C"/>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83DC5CA-070A-41DE-873D-9E51E0C5E8B9}" type="slidenum">
              <a:rPr lang="es-ES" smtClean="0"/>
              <a:t>‹Nº›</a:t>
            </a:fld>
            <a:endParaRPr lang="es-E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30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15466" y="908720"/>
            <a:ext cx="7543800" cy="992371"/>
          </a:xfrm>
        </p:spPr>
        <p:txBody>
          <a:bodyPr/>
          <a:lstStyle>
            <a:lvl1pPr>
              <a:defRPr>
                <a:solidFill>
                  <a:srgbClr val="BD582C"/>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5466" y="2073307"/>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55946" y="2073309"/>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200390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908720"/>
            <a:ext cx="7543800" cy="1162725"/>
          </a:xfrm>
        </p:spPr>
        <p:txBody>
          <a:bodyPr/>
          <a:lstStyle>
            <a:lvl1pPr>
              <a:defRPr>
                <a:solidFill>
                  <a:srgbClr val="BD582C"/>
                </a:solidFill>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822960" y="2180136"/>
            <a:ext cx="3703320" cy="736282"/>
          </a:xfrm>
          <a:solidFill>
            <a:srgbClr val="BD582C"/>
          </a:solidFill>
        </p:spPr>
        <p:txBody>
          <a:bodyPr lIns="91440" rIns="91440" anchor="ctr">
            <a:norm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916418"/>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2180136"/>
            <a:ext cx="3703320" cy="736282"/>
          </a:xfrm>
          <a:solidFill>
            <a:srgbClr val="BD582C"/>
          </a:solidFill>
        </p:spPr>
        <p:txBody>
          <a:bodyPr lIns="91440" rIns="91440" anchor="ctr">
            <a:norm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916418"/>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241846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292909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10" name="Grupo 9"/>
          <p:cNvGrpSpPr/>
          <p:nvPr/>
        </p:nvGrpSpPr>
        <p:grpSpPr>
          <a:xfrm>
            <a:off x="0" y="6334315"/>
            <a:ext cx="9144001" cy="507538"/>
            <a:chOff x="0" y="6334315"/>
            <a:chExt cx="9144001" cy="507538"/>
          </a:xfrm>
        </p:grpSpPr>
        <p:sp>
          <p:nvSpPr>
            <p:cNvPr id="11" name="Rectangle 8"/>
            <p:cNvSpPr/>
            <p:nvPr/>
          </p:nvSpPr>
          <p:spPr>
            <a:xfrm>
              <a:off x="0" y="6334315"/>
              <a:ext cx="9144001" cy="65999"/>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262" descr="BandaComunicacional"/>
            <p:cNvPicPr>
              <a:picLocks noChangeAspect="1" noChangeArrowheads="1"/>
            </p:cNvPicPr>
            <p:nvPr userDrawn="1"/>
          </p:nvPicPr>
          <p:blipFill>
            <a:blip r:embed="rId2" cstate="print"/>
            <a:srcRect/>
            <a:stretch>
              <a:fillRect/>
            </a:stretch>
          </p:blipFill>
          <p:spPr bwMode="auto">
            <a:xfrm>
              <a:off x="30859" y="6442842"/>
              <a:ext cx="1980508" cy="399011"/>
            </a:xfrm>
            <a:prstGeom prst="rect">
              <a:avLst/>
            </a:prstGeom>
            <a:noFill/>
            <a:ln w="9525">
              <a:noFill/>
              <a:miter lim="800000"/>
              <a:headEnd/>
              <a:tailEnd/>
            </a:ln>
          </p:spPr>
        </p:pic>
      </p:grpSp>
      <p:sp>
        <p:nvSpPr>
          <p:cNvPr id="7" name="Date Placeholder 6"/>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dirty="0"/>
          </a:p>
        </p:txBody>
      </p:sp>
      <p:sp>
        <p:nvSpPr>
          <p:cNvPr id="9" name="Slide Number Placeholder 8"/>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86199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BD582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2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10" name="Grupo 9"/>
          <p:cNvGrpSpPr/>
          <p:nvPr/>
        </p:nvGrpSpPr>
        <p:grpSpPr>
          <a:xfrm>
            <a:off x="0" y="6334315"/>
            <a:ext cx="9144001" cy="507538"/>
            <a:chOff x="0" y="6334315"/>
            <a:chExt cx="9144001" cy="507538"/>
          </a:xfrm>
        </p:grpSpPr>
        <p:sp>
          <p:nvSpPr>
            <p:cNvPr id="11" name="Rectangle 8"/>
            <p:cNvSpPr/>
            <p:nvPr/>
          </p:nvSpPr>
          <p:spPr>
            <a:xfrm>
              <a:off x="0" y="6334315"/>
              <a:ext cx="9144001" cy="65999"/>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262" descr="BandaComunicacional"/>
            <p:cNvPicPr>
              <a:picLocks noChangeAspect="1" noChangeArrowheads="1"/>
            </p:cNvPicPr>
            <p:nvPr userDrawn="1"/>
          </p:nvPicPr>
          <p:blipFill>
            <a:blip r:embed="rId2" cstate="print"/>
            <a:srcRect/>
            <a:stretch>
              <a:fillRect/>
            </a:stretch>
          </p:blipFill>
          <p:spPr bwMode="auto">
            <a:xfrm>
              <a:off x="30859" y="6442842"/>
              <a:ext cx="1980508" cy="399011"/>
            </a:xfrm>
            <a:prstGeom prst="rect">
              <a:avLst/>
            </a:prstGeom>
            <a:noFill/>
            <a:ln w="9525">
              <a:noFill/>
              <a:miter lim="800000"/>
              <a:headEnd/>
              <a:tailEnd/>
            </a:ln>
          </p:spPr>
        </p:pic>
      </p:grpSp>
      <p:sp>
        <p:nvSpPr>
          <p:cNvPr id="5" name="Date Placeholder 4"/>
          <p:cNvSpPr>
            <a:spLocks noGrp="1"/>
          </p:cNvSpPr>
          <p:nvPr>
            <p:ph type="dt" sz="half" idx="10"/>
          </p:nvPr>
        </p:nvSpPr>
        <p:spPr>
          <a:xfrm>
            <a:off x="2504207" y="6427365"/>
            <a:ext cx="1963883" cy="365125"/>
          </a:xfrm>
        </p:spPr>
        <p:txBody>
          <a:bodyPr/>
          <a:lstStyle>
            <a:lvl1pPr algn="l">
              <a:defRPr/>
            </a:lvl1pPr>
          </a:lstStyle>
          <a:p>
            <a:fld id="{9CCA0B6D-4074-4F47-9796-55B0FC4C34A5}" type="datetimeFigureOut">
              <a:rPr lang="es-ES" smtClean="0"/>
              <a:t>20/10/2015</a:t>
            </a:fld>
            <a:endParaRPr lang="es-ES" dirty="0"/>
          </a:p>
        </p:txBody>
      </p:sp>
      <p:sp>
        <p:nvSpPr>
          <p:cNvPr id="6" name="Footer Placeholder 5"/>
          <p:cNvSpPr>
            <a:spLocks noGrp="1"/>
          </p:cNvSpPr>
          <p:nvPr>
            <p:ph type="ftr" sz="quarter" idx="11"/>
          </p:nvPr>
        </p:nvSpPr>
        <p:spPr>
          <a:xfrm>
            <a:off x="4572000" y="6427365"/>
            <a:ext cx="3486150" cy="365125"/>
          </a:xfrm>
        </p:spPr>
        <p:txBody>
          <a:bodyPr/>
          <a:lstStyle>
            <a:lvl1pPr algn="l">
              <a:defRPr>
                <a:solidFill>
                  <a:schemeClr val="tx2"/>
                </a:solidFill>
              </a:defRPr>
            </a:lvl1pPr>
          </a:lstStyle>
          <a:p>
            <a:endParaRPr lang="es-E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3DC5CA-070A-41DE-873D-9E51E0C5E8B9}" type="slidenum">
              <a:rPr lang="es-ES" smtClean="0"/>
              <a:t>‹Nº›</a:t>
            </a:fld>
            <a:endParaRPr lang="es-ES" dirty="0"/>
          </a:p>
        </p:txBody>
      </p:sp>
    </p:spTree>
    <p:extLst>
      <p:ext uri="{BB962C8B-B14F-4D97-AF65-F5344CB8AC3E}">
        <p14:creationId xmlns:p14="http://schemas.microsoft.com/office/powerpoint/2010/main" val="104011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upo 9"/>
          <p:cNvGrpSpPr/>
          <p:nvPr/>
        </p:nvGrpSpPr>
        <p:grpSpPr>
          <a:xfrm>
            <a:off x="-2500" y="6350462"/>
            <a:ext cx="9144001" cy="507538"/>
            <a:chOff x="0" y="6334315"/>
            <a:chExt cx="9144001" cy="507538"/>
          </a:xfrm>
        </p:grpSpPr>
        <p:sp>
          <p:nvSpPr>
            <p:cNvPr id="11" name="Rectangle 8"/>
            <p:cNvSpPr/>
            <p:nvPr/>
          </p:nvSpPr>
          <p:spPr>
            <a:xfrm>
              <a:off x="0" y="6334315"/>
              <a:ext cx="9144001" cy="65999"/>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262" descr="BandaComunicacional"/>
            <p:cNvPicPr>
              <a:picLocks noChangeAspect="1" noChangeArrowheads="1"/>
            </p:cNvPicPr>
            <p:nvPr userDrawn="1"/>
          </p:nvPicPr>
          <p:blipFill>
            <a:blip r:embed="rId2" cstate="print"/>
            <a:srcRect/>
            <a:stretch>
              <a:fillRect/>
            </a:stretch>
          </p:blipFill>
          <p:spPr bwMode="auto">
            <a:xfrm>
              <a:off x="30859" y="6442842"/>
              <a:ext cx="1980508" cy="399011"/>
            </a:xfrm>
            <a:prstGeom prst="rect">
              <a:avLst/>
            </a:prstGeom>
            <a:noFill/>
            <a:ln w="9525">
              <a:noFill/>
              <a:miter lim="800000"/>
              <a:headEnd/>
              <a:tailEnd/>
            </a:ln>
          </p:spPr>
        </p:pic>
      </p:gr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2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1"/>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CA0B6D-4074-4F47-9796-55B0FC4C34A5}" type="datetimeFigureOut">
              <a:rPr lang="es-ES" smtClean="0"/>
              <a:t>20/10/2015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83DC5CA-070A-41DE-873D-9E51E0C5E8B9}" type="slidenum">
              <a:rPr lang="es-ES" smtClean="0"/>
              <a:t>‹Nº›</a:t>
            </a:fld>
            <a:endParaRPr lang="es-ES" dirty="0"/>
          </a:p>
        </p:txBody>
      </p:sp>
    </p:spTree>
    <p:extLst>
      <p:ext uri="{BB962C8B-B14F-4D97-AF65-F5344CB8AC3E}">
        <p14:creationId xmlns:p14="http://schemas.microsoft.com/office/powerpoint/2010/main" val="89148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381328"/>
            <a:ext cx="9144001" cy="457200"/>
          </a:xfrm>
          <a:prstGeom prst="rect">
            <a:avLst/>
          </a:prstGeom>
          <a:solidFill>
            <a:srgbClr val="010E7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262" descr="BandaComunicacional"/>
          <p:cNvPicPr>
            <a:picLocks noChangeAspect="1" noChangeArrowheads="1"/>
          </p:cNvPicPr>
          <p:nvPr/>
        </p:nvPicPr>
        <p:blipFill>
          <a:blip r:embed="rId14" cstate="print"/>
          <a:srcRect/>
          <a:stretch>
            <a:fillRect/>
          </a:stretch>
        </p:blipFill>
        <p:spPr bwMode="auto">
          <a:xfrm>
            <a:off x="30859" y="6442842"/>
            <a:ext cx="1980508" cy="399011"/>
          </a:xfrm>
          <a:prstGeom prst="rect">
            <a:avLst/>
          </a:prstGeom>
          <a:noFill/>
          <a:ln w="9525">
            <a:noFill/>
            <a:miter lim="800000"/>
            <a:headEnd/>
            <a:tailEnd/>
          </a:ln>
        </p:spPr>
      </p:pic>
      <p:sp>
        <p:nvSpPr>
          <p:cNvPr id="2" name="Title Placeholder 1"/>
          <p:cNvSpPr>
            <a:spLocks noGrp="1"/>
          </p:cNvSpPr>
          <p:nvPr>
            <p:ph type="title"/>
          </p:nvPr>
        </p:nvSpPr>
        <p:spPr>
          <a:xfrm>
            <a:off x="826569" y="906010"/>
            <a:ext cx="7543800" cy="936285"/>
          </a:xfrm>
          <a:prstGeom prst="rect">
            <a:avLst/>
          </a:prstGeom>
        </p:spPr>
        <p:txBody>
          <a:bodyPr vert="horz" lIns="91440" tIns="45720" rIns="91440" bIns="45720" rtlCol="0" anchor="b">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827771" y="2076625"/>
            <a:ext cx="7543801" cy="4023360"/>
          </a:xfrm>
          <a:prstGeom prst="rect">
            <a:avLst/>
          </a:prstGeom>
        </p:spPr>
        <p:txBody>
          <a:bodyPr vert="horz" lIns="0" tIns="45720" rIns="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2202996" y="6436858"/>
            <a:ext cx="1854203" cy="365125"/>
          </a:xfrm>
          <a:prstGeom prst="rect">
            <a:avLst/>
          </a:prstGeom>
        </p:spPr>
        <p:txBody>
          <a:bodyPr vert="horz" lIns="91440" tIns="45720" rIns="91440" bIns="45720" rtlCol="0" anchor="ctr"/>
          <a:lstStyle>
            <a:lvl1pPr algn="l">
              <a:defRPr sz="900">
                <a:solidFill>
                  <a:srgbClr val="FFFFFF"/>
                </a:solidFill>
              </a:defRPr>
            </a:lvl1pPr>
          </a:lstStyle>
          <a:p>
            <a:fld id="{9CCA0B6D-4074-4F47-9796-55B0FC4C34A5}" type="datetimeFigureOut">
              <a:rPr lang="es-ES" smtClean="0"/>
              <a:t>20/10/2015</a:t>
            </a:fld>
            <a:endParaRPr lang="es-ES" dirty="0"/>
          </a:p>
        </p:txBody>
      </p:sp>
      <p:sp>
        <p:nvSpPr>
          <p:cNvPr id="5" name="Footer Placeholder 4"/>
          <p:cNvSpPr>
            <a:spLocks noGrp="1"/>
          </p:cNvSpPr>
          <p:nvPr>
            <p:ph type="ftr" sz="quarter" idx="3"/>
          </p:nvPr>
        </p:nvSpPr>
        <p:spPr>
          <a:xfrm>
            <a:off x="4328498" y="643972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dirty="0"/>
          </a:p>
        </p:txBody>
      </p:sp>
      <p:sp>
        <p:nvSpPr>
          <p:cNvPr id="6" name="Slide Number Placeholder 5"/>
          <p:cNvSpPr>
            <a:spLocks noGrp="1"/>
          </p:cNvSpPr>
          <p:nvPr>
            <p:ph type="sldNum" sz="quarter" idx="4"/>
          </p:nvPr>
        </p:nvSpPr>
        <p:spPr>
          <a:xfrm>
            <a:off x="8159981" y="6441099"/>
            <a:ext cx="984019" cy="365125"/>
          </a:xfrm>
          <a:prstGeom prst="rect">
            <a:avLst/>
          </a:prstGeom>
        </p:spPr>
        <p:txBody>
          <a:bodyPr vert="horz" lIns="91440" tIns="45720" rIns="91440" bIns="45720" rtlCol="0" anchor="ctr"/>
          <a:lstStyle>
            <a:lvl1pPr algn="r">
              <a:defRPr sz="1050">
                <a:solidFill>
                  <a:srgbClr val="FFFFFF"/>
                </a:solidFill>
              </a:defRPr>
            </a:lvl1pPr>
          </a:lstStyle>
          <a:p>
            <a:fld id="{183DC5CA-070A-41DE-873D-9E51E0C5E8B9}" type="slidenum">
              <a:rPr lang="es-ES" smtClean="0"/>
              <a:t>‹Nº›</a:t>
            </a:fld>
            <a:endParaRPr lang="es-ES" dirty="0"/>
          </a:p>
        </p:txBody>
      </p:sp>
      <p:cxnSp>
        <p:nvCxnSpPr>
          <p:cNvPr id="10" name="Straight Connector 9"/>
          <p:cNvCxnSpPr/>
          <p:nvPr/>
        </p:nvCxnSpPr>
        <p:spPr>
          <a:xfrm>
            <a:off x="826569" y="198884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7 Grupo"/>
          <p:cNvGrpSpPr/>
          <p:nvPr userDrawn="1"/>
        </p:nvGrpSpPr>
        <p:grpSpPr>
          <a:xfrm>
            <a:off x="0" y="0"/>
            <a:ext cx="9144000" cy="785813"/>
            <a:chOff x="0" y="0"/>
            <a:chExt cx="9144000" cy="785813"/>
          </a:xfrm>
        </p:grpSpPr>
        <p:pic>
          <p:nvPicPr>
            <p:cNvPr id="13"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3"/>
            <p:cNvGraphicFramePr>
              <a:graphicFrameLocks noChangeAspect="1"/>
            </p:cNvGraphicFramePr>
            <p:nvPr>
              <p:extLst>
                <p:ext uri="{D42A27DB-BD31-4B8C-83A1-F6EECF244321}">
                  <p14:modId xmlns:p14="http://schemas.microsoft.com/office/powerpoint/2010/main" val="1156816025"/>
                </p:ext>
              </p:extLst>
            </p:nvPr>
          </p:nvGraphicFramePr>
          <p:xfrm>
            <a:off x="0" y="0"/>
            <a:ext cx="2714625" cy="754063"/>
          </p:xfrm>
          <a:graphic>
            <a:graphicData uri="http://schemas.openxmlformats.org/presentationml/2006/ole">
              <mc:AlternateContent xmlns:mc="http://schemas.openxmlformats.org/markup-compatibility/2006">
                <mc:Choice xmlns:v="urn:schemas-microsoft-com:vml" Requires="v">
                  <p:oleObj spid="_x0000_s6146" name="Image" r:id="rId16" imgW="5611379" imgH="1548387" progId="Photoshop.Image.9">
                    <p:embed/>
                  </p:oleObj>
                </mc:Choice>
                <mc:Fallback>
                  <p:oleObj name="Image" r:id="rId16" imgW="5611379" imgH="1548387" progId="Photoshop.Image.9">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71462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042178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3800" b="1" kern="1200" spc="-50" baseline="0">
          <a:solidFill>
            <a:srgbClr val="BD582C"/>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err="1" smtClean="0"/>
              <a:t>Leccion</a:t>
            </a:r>
            <a:r>
              <a:rPr lang="en-US" dirty="0" smtClean="0"/>
              <a:t> 5</a:t>
            </a:r>
            <a:r>
              <a:rPr lang="es-ES" dirty="0" smtClean="0"/>
              <a:t>ª. Instrumentos de protección ambiental</a:t>
            </a:r>
            <a:endParaRPr lang="es-ES" dirty="0"/>
          </a:p>
        </p:txBody>
      </p:sp>
      <p:sp>
        <p:nvSpPr>
          <p:cNvPr id="5" name="Subtítulo 4"/>
          <p:cNvSpPr>
            <a:spLocks noGrp="1"/>
          </p:cNvSpPr>
          <p:nvPr>
            <p:ph type="subTitle" idx="1"/>
          </p:nvPr>
        </p:nvSpPr>
        <p:spPr/>
        <p:txBody>
          <a:bodyPr/>
          <a:lstStyle/>
          <a:p>
            <a:endParaRPr lang="es-ES"/>
          </a:p>
        </p:txBody>
      </p:sp>
    </p:spTree>
    <p:extLst>
      <p:ext uri="{BB962C8B-B14F-4D97-AF65-F5344CB8AC3E}">
        <p14:creationId xmlns:p14="http://schemas.microsoft.com/office/powerpoint/2010/main" val="33657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8</a:t>
            </a:r>
            <a:r>
              <a:rPr lang="es-ES" dirty="0" smtClean="0"/>
              <a:t>. </a:t>
            </a:r>
            <a:r>
              <a:rPr lang="es-ES" dirty="0"/>
              <a:t>Autorizaciones ambientales integradas</a:t>
            </a:r>
            <a:r>
              <a:rPr lang="es-ES" dirty="0" smtClean="0"/>
              <a:t>:</a:t>
            </a:r>
            <a:endParaRPr lang="es-ES" dirty="0"/>
          </a:p>
        </p:txBody>
      </p:sp>
      <p:sp>
        <p:nvSpPr>
          <p:cNvPr id="3" name="2 Marcador de contenido"/>
          <p:cNvSpPr>
            <a:spLocks noGrp="1"/>
          </p:cNvSpPr>
          <p:nvPr>
            <p:ph idx="1"/>
          </p:nvPr>
        </p:nvSpPr>
        <p:spPr/>
        <p:txBody>
          <a:bodyPr>
            <a:normAutofit fontScale="62500" lnSpcReduction="20000"/>
          </a:bodyPr>
          <a:lstStyle/>
          <a:p>
            <a:r>
              <a:rPr lang="es-ES" dirty="0"/>
              <a:t>Ley 16/2002, de 1 de julio, de prevención y control integrados de la contaminación. Técnicas generales de protección </a:t>
            </a:r>
            <a:r>
              <a:rPr lang="es-ES" dirty="0" smtClean="0"/>
              <a:t>ambiental</a:t>
            </a:r>
          </a:p>
          <a:p>
            <a:r>
              <a:rPr lang="es-ES" dirty="0" smtClean="0"/>
              <a:t>PREVISIONES GENERALES</a:t>
            </a:r>
          </a:p>
          <a:p>
            <a:pPr lvl="1"/>
            <a:r>
              <a:rPr lang="es-ES" dirty="0" smtClean="0"/>
              <a:t>Principios : a) medidas adecuadas para la prevención, b) prevención en la generación de residuos, c) utilización eficiente de los recursos, d) medidas para evitar accidentes graves, e) prevención de la contaminación.</a:t>
            </a:r>
          </a:p>
          <a:p>
            <a:pPr lvl="1"/>
            <a:r>
              <a:rPr lang="es-ES" dirty="0" smtClean="0"/>
              <a:t>Obligaciones de los titulares de instalaciones: (1) autorización ambiental integrada, (2)información; (3) comunicación de modificaciones, la transmisión de la titularidad; (4) comunicación de incidentes, (5) asistencia a la vigilancia y control; (6) otras</a:t>
            </a:r>
          </a:p>
          <a:p>
            <a:pPr lvl="1"/>
            <a:r>
              <a:rPr lang="es-ES" dirty="0" smtClean="0"/>
              <a:t>Valores límite de emisión, información</a:t>
            </a:r>
          </a:p>
          <a:p>
            <a:r>
              <a:rPr lang="es-ES" dirty="0" smtClean="0"/>
              <a:t>RÉGIMEN DE LA AUTORIZACIÓN AMBIENTAL INTEGRADA.</a:t>
            </a:r>
          </a:p>
          <a:p>
            <a:pPr lvl="1"/>
            <a:r>
              <a:rPr lang="es-ES" dirty="0" smtClean="0"/>
              <a:t>Características (1) Contenido:  Instalaciones con sus características; (2) Finalidad: establecimiento de condiciones de uso; establecimiento de un procedimiento de </a:t>
            </a:r>
            <a:r>
              <a:rPr lang="es-ES" dirty="0" err="1" smtClean="0"/>
              <a:t>de</a:t>
            </a:r>
            <a:r>
              <a:rPr lang="es-ES" dirty="0" smtClean="0"/>
              <a:t> prevención y control de la contaminación; (3) Es previa a otras autorizaciones</a:t>
            </a:r>
          </a:p>
          <a:p>
            <a:pPr lvl="1"/>
            <a:r>
              <a:rPr lang="es-ES" dirty="0" smtClean="0"/>
              <a:t>Procedimiento:  (1) solicitud, (2) tramitación (informe urbanístico); (3) información pública; (4) informes; (5) propuesta de resolución y audiencia; (6) Resolución</a:t>
            </a:r>
          </a:p>
          <a:p>
            <a:pPr lvl="1"/>
            <a:r>
              <a:rPr lang="es-ES" dirty="0" smtClean="0"/>
              <a:t>CONTENIDO: valores límite de emisión, protección del suelo y aguas subterráneas, procedimiento para la gestión de residuos, procedimientos de tratamiento de emisiones y ruidos, minimización de la contaminación a larga distancia, procedimientos de explotación distintas de las normales, información regular al año, requisitos para el mantenimiento y supervisión de la medidas adoptadas, condiciones para evaluar el cumplimiento, el reparto de responsabilidades.</a:t>
            </a:r>
          </a:p>
          <a:p>
            <a:pPr lvl="1"/>
            <a:r>
              <a:rPr lang="es-ES" dirty="0" smtClean="0"/>
              <a:t>GARANTÍAS: (1) supervisión, (2) medidas sancionadores y de reparación, (3) cierre del establecimiento</a:t>
            </a:r>
          </a:p>
          <a:p>
            <a:pPr lvl="1"/>
            <a:endParaRPr lang="es-ES" dirty="0" smtClean="0"/>
          </a:p>
        </p:txBody>
      </p:sp>
    </p:spTree>
    <p:extLst>
      <p:ext uri="{BB962C8B-B14F-4D97-AF65-F5344CB8AC3E}">
        <p14:creationId xmlns:p14="http://schemas.microsoft.com/office/powerpoint/2010/main" val="2035901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S" dirty="0" smtClean="0"/>
              <a:t>9. Sistema </a:t>
            </a:r>
            <a:r>
              <a:rPr lang="es-ES" dirty="0"/>
              <a:t>de </a:t>
            </a:r>
            <a:r>
              <a:rPr lang="es-ES" dirty="0" smtClean="0"/>
              <a:t>responsabilidad ambiental</a:t>
            </a:r>
            <a:endParaRPr lang="es-ES" dirty="0"/>
          </a:p>
        </p:txBody>
      </p:sp>
      <p:sp>
        <p:nvSpPr>
          <p:cNvPr id="2" name="Marcador de contenido 1"/>
          <p:cNvSpPr>
            <a:spLocks noGrp="1"/>
          </p:cNvSpPr>
          <p:nvPr>
            <p:ph idx="1"/>
          </p:nvPr>
        </p:nvSpPr>
        <p:spPr/>
        <p:txBody>
          <a:bodyPr>
            <a:normAutofit fontScale="85000" lnSpcReduction="20000"/>
          </a:bodyPr>
          <a:lstStyle/>
          <a:p>
            <a:r>
              <a:rPr lang="es-ES" dirty="0" smtClean="0"/>
              <a:t>La </a:t>
            </a:r>
            <a:r>
              <a:rPr lang="es-ES" dirty="0"/>
              <a:t>Ley 26/2007, de 23 de octubre, de Responsabilidad Medioambiental, que incorpora al ordenamiento jurídico interno la Directiva 2004/35/CE, del Parlamento Europeo y del  Consejo, de 21 de abril de 2004,</a:t>
            </a:r>
          </a:p>
          <a:p>
            <a:r>
              <a:rPr lang="es-ES" dirty="0" smtClean="0"/>
              <a:t>Principios: prevención, quien contamina paga, restauración efectiva.</a:t>
            </a:r>
          </a:p>
          <a:p>
            <a:r>
              <a:rPr lang="es-ES" dirty="0" smtClean="0"/>
              <a:t>Ámbito de aplicación  </a:t>
            </a:r>
          </a:p>
          <a:p>
            <a:pPr lvl="1"/>
            <a:r>
              <a:rPr lang="es-ES" dirty="0" smtClean="0"/>
              <a:t>DAÑO MEDIOAMBIENTAL y AMENAZAS INMINENTES: (1) especies silvestres y a los hábitats; (2) daños a las aguas; (3) daños a la ribera del mar y a las rías; (4) daños al suelo</a:t>
            </a:r>
          </a:p>
          <a:p>
            <a:pPr lvl="1"/>
            <a:r>
              <a:rPr lang="es-ES" dirty="0" smtClean="0"/>
              <a:t>Actividades económicas y profesionales: (1) específicas (listado); (2) otras son aplicables las medidas de reparación, evitación y prevención; (3) Exclusión en función de la situación, régimen jurídico</a:t>
            </a:r>
          </a:p>
          <a:p>
            <a:pPr lvl="1"/>
            <a:r>
              <a:rPr lang="es-ES" dirty="0" smtClean="0"/>
              <a:t>Temporal: 30 años.</a:t>
            </a:r>
          </a:p>
          <a:p>
            <a:pPr lvl="1"/>
            <a:r>
              <a:rPr lang="es-ES" dirty="0" smtClean="0"/>
              <a:t>Compatibilidad con el ejercicio de potestades sancionadores o penales.</a:t>
            </a:r>
          </a:p>
          <a:p>
            <a:r>
              <a:rPr lang="es-ES" dirty="0" smtClean="0"/>
              <a:t>Competencias:</a:t>
            </a:r>
          </a:p>
          <a:p>
            <a:pPr lvl="1"/>
            <a:r>
              <a:rPr lang="es-ES" dirty="0" smtClean="0"/>
              <a:t>General CCAA cuando afecte a bienes o intereses del Estado se requiere informe del Estado</a:t>
            </a:r>
          </a:p>
          <a:p>
            <a:pPr lvl="1"/>
            <a:r>
              <a:rPr lang="es-ES" dirty="0" smtClean="0"/>
              <a:t>Estado: obras y servicios de interés general; actuaciones de emergencia.</a:t>
            </a:r>
          </a:p>
          <a:p>
            <a:pPr lvl="1"/>
            <a:r>
              <a:rPr lang="es-ES" dirty="0" smtClean="0"/>
              <a:t>Daños transfronterizos</a:t>
            </a:r>
          </a:p>
          <a:p>
            <a:pPr lvl="1"/>
            <a:endParaRPr lang="es-ES" dirty="0" smtClean="0"/>
          </a:p>
          <a:p>
            <a:endParaRPr lang="es-ES" dirty="0"/>
          </a:p>
        </p:txBody>
      </p:sp>
    </p:spTree>
    <p:extLst>
      <p:ext uri="{BB962C8B-B14F-4D97-AF65-F5344CB8AC3E}">
        <p14:creationId xmlns:p14="http://schemas.microsoft.com/office/powerpoint/2010/main" val="95141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S" dirty="0" smtClean="0"/>
              <a:t>10. Sistema </a:t>
            </a:r>
            <a:r>
              <a:rPr lang="es-ES" dirty="0"/>
              <a:t>de </a:t>
            </a:r>
            <a:r>
              <a:rPr lang="es-ES" dirty="0" smtClean="0"/>
              <a:t>responsabilidad ambiental</a:t>
            </a:r>
            <a:endParaRPr lang="es-ES" dirty="0"/>
          </a:p>
        </p:txBody>
      </p:sp>
      <p:sp>
        <p:nvSpPr>
          <p:cNvPr id="2" name="Marcador de contenido 1"/>
          <p:cNvSpPr>
            <a:spLocks noGrp="1"/>
          </p:cNvSpPr>
          <p:nvPr>
            <p:ph idx="1"/>
          </p:nvPr>
        </p:nvSpPr>
        <p:spPr/>
        <p:txBody>
          <a:bodyPr>
            <a:normAutofit/>
          </a:bodyPr>
          <a:lstStyle/>
          <a:p>
            <a:r>
              <a:rPr lang="es-ES" dirty="0" smtClean="0"/>
              <a:t>Sujetos responsables: </a:t>
            </a:r>
          </a:p>
          <a:p>
            <a:pPr lvl="1"/>
            <a:r>
              <a:rPr lang="es-ES" dirty="0" smtClean="0"/>
              <a:t>Operadores económicos: deben adoptar y ejecutar las medidas de prevención, evitación y reparación y de sufragar sus costes, cualquiera que sea su cuantía, comunicar de forma inmediata la existencia de daños medioambientales, colaborar en la definición de medidas de reparación.</a:t>
            </a:r>
          </a:p>
          <a:p>
            <a:pPr lvl="1"/>
            <a:r>
              <a:rPr lang="es-ES" dirty="0" smtClean="0"/>
              <a:t>Régimen de responsabilidad: (1) posibilidad de extensión de la responsabilidad al grupo de sociedades; (2) cuando son varios la responsabilidad es mancomunada; (3) se extingue de acuerdo con las normas tributarias</a:t>
            </a:r>
          </a:p>
          <a:p>
            <a:pPr lvl="1"/>
            <a:r>
              <a:rPr lang="es-ES" dirty="0" smtClean="0"/>
              <a:t>Excepción de la responsabilidad: </a:t>
            </a:r>
          </a:p>
          <a:p>
            <a:pPr lvl="2"/>
            <a:r>
              <a:rPr lang="es-ES" dirty="0" smtClean="0"/>
              <a:t>Supuestos: (1) intervención de tercero ajeno, (2) cumplimiento de una orden obligatoria dictada por una autoridad pública; (3) constituye el objeto de una autorización; (4) que el producto en el momento de producirse no estaba considerado como perjudicial</a:t>
            </a:r>
          </a:p>
          <a:p>
            <a:pPr lvl="2"/>
            <a:r>
              <a:rPr lang="es-ES" dirty="0" smtClean="0"/>
              <a:t>Posibilidad de recuperación de los costes y acciones frente a terceros</a:t>
            </a:r>
          </a:p>
          <a:p>
            <a:pPr marL="0" indent="0">
              <a:buNone/>
            </a:pPr>
            <a:endParaRPr lang="es-ES" dirty="0" smtClean="0"/>
          </a:p>
          <a:p>
            <a:endParaRPr lang="es-ES" dirty="0"/>
          </a:p>
        </p:txBody>
      </p:sp>
    </p:spTree>
    <p:extLst>
      <p:ext uri="{BB962C8B-B14F-4D97-AF65-F5344CB8AC3E}">
        <p14:creationId xmlns:p14="http://schemas.microsoft.com/office/powerpoint/2010/main" val="7597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S" dirty="0" smtClean="0"/>
              <a:t>11. Sistema </a:t>
            </a:r>
            <a:r>
              <a:rPr lang="es-ES" dirty="0"/>
              <a:t>de </a:t>
            </a:r>
            <a:r>
              <a:rPr lang="es-ES" dirty="0" smtClean="0"/>
              <a:t>responsabilidad ambiental</a:t>
            </a:r>
            <a:endParaRPr lang="es-ES" dirty="0"/>
          </a:p>
        </p:txBody>
      </p:sp>
      <p:sp>
        <p:nvSpPr>
          <p:cNvPr id="2" name="Marcador de contenido 1"/>
          <p:cNvSpPr>
            <a:spLocks noGrp="1"/>
          </p:cNvSpPr>
          <p:nvPr>
            <p:ph idx="1"/>
          </p:nvPr>
        </p:nvSpPr>
        <p:spPr/>
        <p:txBody>
          <a:bodyPr>
            <a:normAutofit fontScale="77500" lnSpcReduction="20000"/>
          </a:bodyPr>
          <a:lstStyle/>
          <a:p>
            <a:r>
              <a:rPr lang="es-ES" dirty="0" smtClean="0"/>
              <a:t>PREVENCIÓN Y EVITACIÓN de daños</a:t>
            </a:r>
          </a:p>
          <a:p>
            <a:pPr lvl="1"/>
            <a:r>
              <a:rPr lang="es-ES" dirty="0" smtClean="0"/>
              <a:t>OBLIGACIONES DEL OPERADOR: (1) Obligación de adoptar sin demora y sin necesidad de requerimiento las medidas de prevención y evitación de los daños; (2) También una vez producidos, debe prevenir y evitar la realización de nuevos daños; (3) Deber de comunicación</a:t>
            </a:r>
          </a:p>
          <a:p>
            <a:pPr lvl="1"/>
            <a:r>
              <a:rPr lang="es-ES" dirty="0" smtClean="0"/>
              <a:t>POTESTADES DE LA ADMINISTRACIÓN. (1) Exigir información sobre el daño. (2) Exigir la adopción de medidas. (3) Dar instrucciones (4) Ejecución.</a:t>
            </a:r>
          </a:p>
          <a:p>
            <a:r>
              <a:rPr lang="es-ES" dirty="0" smtClean="0"/>
              <a:t>REPARACIÓN.</a:t>
            </a:r>
          </a:p>
          <a:p>
            <a:pPr lvl="1"/>
            <a:r>
              <a:rPr lang="es-ES" dirty="0" smtClean="0"/>
              <a:t>Comunicación inmediata, </a:t>
            </a:r>
          </a:p>
          <a:p>
            <a:pPr lvl="1"/>
            <a:r>
              <a:rPr lang="es-ES" dirty="0" smtClean="0"/>
              <a:t>Medidas de reparación: (1) medidas provisionales, (2) sometimiento a las autoridades de las medidas definitivas</a:t>
            </a:r>
          </a:p>
          <a:p>
            <a:pPr lvl="1"/>
            <a:r>
              <a:rPr lang="es-ES" dirty="0" smtClean="0"/>
              <a:t>Potestades: exigir al operador que facilite información, adoptar o exigir las medidas que debe realizar el operador las adopción de medidas, dar instrucciones y ejecución subsidiaria</a:t>
            </a:r>
          </a:p>
          <a:p>
            <a:r>
              <a:rPr lang="es-ES" dirty="0" smtClean="0"/>
              <a:t>GARANTÍAS.</a:t>
            </a:r>
          </a:p>
          <a:p>
            <a:pPr lvl="1"/>
            <a:r>
              <a:rPr lang="es-ES" dirty="0" smtClean="0"/>
              <a:t>Control sobre el cumplimiento de las obligaciones previstas en la Ley</a:t>
            </a:r>
          </a:p>
          <a:p>
            <a:pPr lvl="1"/>
            <a:r>
              <a:rPr lang="es-ES" dirty="0" smtClean="0"/>
              <a:t>Actuación de la AP en sustitución del responsable</a:t>
            </a:r>
          </a:p>
          <a:p>
            <a:pPr lvl="1"/>
            <a:r>
              <a:rPr lang="es-ES" dirty="0" smtClean="0"/>
              <a:t>GARANTÍA FINANCIERA (por cuenta de los operadores) Y FONDO ESTATAL DE REPARACIÓN DE DAÑOS MEDIOAMEBIENTALES</a:t>
            </a:r>
          </a:p>
          <a:p>
            <a:pPr lvl="1"/>
            <a:endParaRPr lang="es-ES" dirty="0" smtClean="0"/>
          </a:p>
          <a:p>
            <a:endParaRPr lang="es-ES" dirty="0" smtClean="0"/>
          </a:p>
          <a:p>
            <a:pPr marL="0" indent="0">
              <a:buNone/>
            </a:pPr>
            <a:endParaRPr lang="es-ES" dirty="0" smtClean="0"/>
          </a:p>
          <a:p>
            <a:endParaRPr lang="es-ES" dirty="0"/>
          </a:p>
        </p:txBody>
      </p:sp>
    </p:spTree>
    <p:extLst>
      <p:ext uri="{BB962C8B-B14F-4D97-AF65-F5344CB8AC3E}">
        <p14:creationId xmlns:p14="http://schemas.microsoft.com/office/powerpoint/2010/main" val="285086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12. Etiquetado ecológico</a:t>
            </a:r>
            <a:endParaRPr lang="es-ES" dirty="0"/>
          </a:p>
        </p:txBody>
      </p:sp>
      <p:sp>
        <p:nvSpPr>
          <p:cNvPr id="2" name="Marcador de contenido 1"/>
          <p:cNvSpPr>
            <a:spLocks noGrp="1"/>
          </p:cNvSpPr>
          <p:nvPr>
            <p:ph idx="1"/>
          </p:nvPr>
        </p:nvSpPr>
        <p:spPr/>
        <p:txBody>
          <a:bodyPr>
            <a:normAutofit fontScale="62500" lnSpcReduction="20000"/>
          </a:bodyPr>
          <a:lstStyle/>
          <a:p>
            <a:r>
              <a:rPr lang="es-ES" dirty="0" smtClean="0"/>
              <a:t>EUROPEO</a:t>
            </a:r>
          </a:p>
          <a:p>
            <a:pPr lvl="1"/>
            <a:r>
              <a:rPr lang="es-ES" dirty="0" smtClean="0"/>
              <a:t>Reglamento </a:t>
            </a:r>
            <a:r>
              <a:rPr lang="es-ES" dirty="0"/>
              <a:t>(CE) Nº 66/2010 del Parlamento Europeo y del Consejo de 25 de noviembre de 2009, relativo a la etiqueta ecológica de la </a:t>
            </a:r>
            <a:r>
              <a:rPr lang="es-ES" dirty="0" smtClean="0"/>
              <a:t>UE“</a:t>
            </a:r>
          </a:p>
          <a:p>
            <a:pPr lvl="1"/>
            <a:r>
              <a:rPr lang="es-ES" dirty="0" smtClean="0"/>
              <a:t>Ámbito de aplicación: bienes o servicios destinado a la distribución, consumo o utilización, ya sea mediante pago o a título gratuito.</a:t>
            </a:r>
          </a:p>
          <a:p>
            <a:pPr lvl="1"/>
            <a:r>
              <a:rPr lang="es-ES" dirty="0" smtClean="0"/>
              <a:t>Criterios: </a:t>
            </a:r>
          </a:p>
          <a:p>
            <a:pPr lvl="2"/>
            <a:r>
              <a:rPr lang="es-ES" dirty="0" smtClean="0"/>
              <a:t>Fijados por las autoridades nacionales en función de: (1) basados en el comportamiento medioambiental de los productos; (2) debe tener en cuenta el ciclo vital del producto; (3) aspectos: impactos ambientales más significativos, sustitución de sustancias peligrosas por </a:t>
            </a:r>
            <a:r>
              <a:rPr lang="es-ES" dirty="0" err="1" smtClean="0"/>
              <a:t>otas</a:t>
            </a:r>
            <a:r>
              <a:rPr lang="es-ES" dirty="0" smtClean="0"/>
              <a:t> más seguras; (4) posibilidad de reducir el impacto por su durabilidad o reutilización; (5) equilibrio ambiental neto entre cargas y beneficios de la producción; (6) aspectos éticos o sociales, (7) criterios de otras etiquetas ecológicas; (8) reducción de la experimentación con animales; (8) exclusión de respecto del empleo de sustancias CMR</a:t>
            </a:r>
          </a:p>
          <a:p>
            <a:pPr lvl="2"/>
            <a:r>
              <a:rPr lang="es-ES" dirty="0" smtClean="0"/>
              <a:t>Por un procedimiento que tiene las siguientes fases: informe preliminar, proyecto de propuesta de criterios, informe técnico al proyecto, informe final, manual para usuarios potenciales y manual de uso para las autoridades públicas.</a:t>
            </a:r>
          </a:p>
          <a:p>
            <a:pPr lvl="2"/>
            <a:r>
              <a:rPr lang="es-ES" dirty="0" smtClean="0"/>
              <a:t>Pueden utilizarse otros criterios internacionalmente reconocidos previo aviso a la UE</a:t>
            </a:r>
          </a:p>
          <a:p>
            <a:pPr lvl="1"/>
            <a:r>
              <a:rPr lang="es-ES" dirty="0" smtClean="0"/>
              <a:t>Organización: (1) </a:t>
            </a:r>
            <a:r>
              <a:rPr lang="en-US" dirty="0" err="1" smtClean="0"/>
              <a:t>Comisión</a:t>
            </a:r>
            <a:r>
              <a:rPr lang="en-US" dirty="0" smtClean="0"/>
              <a:t> </a:t>
            </a:r>
            <a:r>
              <a:rPr lang="en-US" dirty="0" err="1" smtClean="0"/>
              <a:t>Europea</a:t>
            </a:r>
            <a:r>
              <a:rPr lang="en-US" dirty="0" smtClean="0"/>
              <a:t>: </a:t>
            </a:r>
            <a:r>
              <a:rPr lang="en-US" dirty="0" err="1" smtClean="0"/>
              <a:t>Fija</a:t>
            </a:r>
            <a:r>
              <a:rPr lang="en-US" dirty="0" smtClean="0"/>
              <a:t> </a:t>
            </a:r>
            <a:r>
              <a:rPr lang="en-US" dirty="0" err="1" smtClean="0"/>
              <a:t>los</a:t>
            </a:r>
            <a:r>
              <a:rPr lang="en-US" dirty="0" smtClean="0"/>
              <a:t> </a:t>
            </a:r>
            <a:r>
              <a:rPr lang="en-US" dirty="0" err="1" smtClean="0"/>
              <a:t>criterios</a:t>
            </a:r>
            <a:r>
              <a:rPr lang="en-US" dirty="0" smtClean="0"/>
              <a:t> ; (2) </a:t>
            </a:r>
            <a:r>
              <a:rPr lang="es-ES" dirty="0" smtClean="0"/>
              <a:t>Comité de Etiquetado Ecológico de la Unión Europea (elaboración y revisión de los criterios de concesión de la etiqueta y de la revisión del sistema)</a:t>
            </a:r>
          </a:p>
          <a:p>
            <a:pPr lvl="1"/>
            <a:r>
              <a:rPr lang="es-ES" dirty="0" smtClean="0"/>
              <a:t>Procedimiento: (1) operador ante un Estado miembro; (2) solicitud + pago de </a:t>
            </a:r>
            <a:r>
              <a:rPr lang="es-ES" dirty="0" err="1" smtClean="0"/>
              <a:t>cánon</a:t>
            </a:r>
            <a:r>
              <a:rPr lang="es-ES" dirty="0" smtClean="0"/>
              <a:t> + documentación acreditativa de que cumple con los criterios (acreditadas de conformidad a procedimientos internacionales ISO / EN); (3) posibilidad de realizar pruebas a costa del operador; (4) contrato sobre las condiciones de uso de la etiqueta, (5) Registro.</a:t>
            </a:r>
          </a:p>
          <a:p>
            <a:pPr lvl="1"/>
            <a:r>
              <a:rPr lang="es-ES" dirty="0" smtClean="0"/>
              <a:t>GARANTÍAS: (1) reserva de modelo y prohibición de falsificación o confusión: (2) comprobación periódica del cumplimiento de las condiciones; (3) posibilidad de prohibición; (4) relación con los sistemas nacionales y (5) promoción del uso del etiquetado ecológico.</a:t>
            </a:r>
          </a:p>
          <a:p>
            <a:r>
              <a:rPr lang="es-ES" dirty="0" smtClean="0"/>
              <a:t>Estados miembros: posibilidad de incluir esta etiqueta en los sistemas nacionales; compatibilidad de un sistema de los estados miembros (en España – competencia de las CCAAA)</a:t>
            </a:r>
          </a:p>
        </p:txBody>
      </p:sp>
    </p:spTree>
    <p:extLst>
      <p:ext uri="{BB962C8B-B14F-4D97-AF65-F5344CB8AC3E}">
        <p14:creationId xmlns:p14="http://schemas.microsoft.com/office/powerpoint/2010/main" val="133116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13. Turismo sostenible.</a:t>
            </a:r>
            <a:endParaRPr lang="es-ES" dirty="0"/>
          </a:p>
        </p:txBody>
      </p:sp>
      <p:sp>
        <p:nvSpPr>
          <p:cNvPr id="3" name="Marcador de contenido 2"/>
          <p:cNvSpPr>
            <a:spLocks noGrp="1"/>
          </p:cNvSpPr>
          <p:nvPr>
            <p:ph idx="1"/>
          </p:nvPr>
        </p:nvSpPr>
        <p:spPr/>
        <p:txBody>
          <a:bodyPr>
            <a:normAutofit fontScale="70000" lnSpcReduction="20000"/>
          </a:bodyPr>
          <a:lstStyle/>
          <a:p>
            <a:r>
              <a:rPr lang="es-ES" dirty="0" smtClean="0"/>
              <a:t>LA INSERCIÓN DE LA POLÍTICA AMBIENTAL EN EL TURISMO</a:t>
            </a:r>
          </a:p>
          <a:p>
            <a:r>
              <a:rPr lang="es-ES" dirty="0" smtClean="0"/>
              <a:t>LA POLÍTICA DE TURISMO SOSTENIBLE</a:t>
            </a:r>
          </a:p>
          <a:p>
            <a:r>
              <a:rPr lang="es-ES" dirty="0" smtClean="0"/>
              <a:t>EL TURISMO SOSTENIBLE EN LA UE.</a:t>
            </a:r>
          </a:p>
          <a:p>
            <a:pPr lvl="1"/>
            <a:r>
              <a:rPr lang="en-US" altLang="es-ES" dirty="0"/>
              <a:t>Communication from the Commission - Agenda for a sustainable and competitive European tourism /* COM/2007/0621 final */</a:t>
            </a:r>
          </a:p>
          <a:p>
            <a:pPr lvl="1"/>
            <a:r>
              <a:rPr lang="en-US" altLang="es-ES" dirty="0" err="1"/>
              <a:t>Objetivos</a:t>
            </a:r>
            <a:r>
              <a:rPr lang="en-US" altLang="es-ES" dirty="0"/>
              <a:t>: </a:t>
            </a:r>
            <a:r>
              <a:rPr lang="es-ES" altLang="es-ES" dirty="0"/>
              <a:t>conseguir prosperidad económica, equidad y cohesión sociales y protección medioambiental y cultural</a:t>
            </a:r>
          </a:p>
          <a:p>
            <a:pPr lvl="1"/>
            <a:r>
              <a:rPr lang="es-ES" altLang="es-ES" dirty="0"/>
              <a:t>Retos </a:t>
            </a:r>
            <a:r>
              <a:rPr lang="es-ES" altLang="es-ES" dirty="0" smtClean="0"/>
              <a:t> (1) Conservación </a:t>
            </a:r>
            <a:r>
              <a:rPr lang="es-ES" altLang="es-ES" dirty="0"/>
              <a:t>y gestión sostenibles de los recursos naturales y </a:t>
            </a:r>
            <a:r>
              <a:rPr lang="es-ES" altLang="es-ES" dirty="0" smtClean="0"/>
              <a:t>culturales; (2) Minimización </a:t>
            </a:r>
            <a:r>
              <a:rPr lang="es-ES" altLang="es-ES" dirty="0"/>
              <a:t>de la contaminación y el uso de los recursos en los destinos turísticos, incluida la producción de residuos, </a:t>
            </a:r>
            <a:r>
              <a:rPr lang="es-ES" altLang="es-ES" dirty="0" smtClean="0"/>
              <a:t>(3) Gestión </a:t>
            </a:r>
            <a:r>
              <a:rPr lang="es-ES" altLang="es-ES" dirty="0"/>
              <a:t>del cambio en interés del bienestar de la comunidad, </a:t>
            </a:r>
            <a:r>
              <a:rPr lang="es-ES" altLang="es-ES" dirty="0" smtClean="0"/>
              <a:t>(4) Reducción </a:t>
            </a:r>
            <a:r>
              <a:rPr lang="es-ES" altLang="es-ES" dirty="0"/>
              <a:t>de la estacionalidad de la demanda, </a:t>
            </a:r>
            <a:r>
              <a:rPr lang="es-ES" altLang="es-ES" dirty="0" smtClean="0"/>
              <a:t>(5) Lucha </a:t>
            </a:r>
            <a:r>
              <a:rPr lang="es-ES" altLang="es-ES" dirty="0"/>
              <a:t>contra el impacto medioambiental del transporte relacionado con el turismo, </a:t>
            </a:r>
            <a:r>
              <a:rPr lang="es-ES" altLang="es-ES" dirty="0" smtClean="0"/>
              <a:t>(6) Puesta </a:t>
            </a:r>
            <a:r>
              <a:rPr lang="es-ES" altLang="es-ES" dirty="0"/>
              <a:t>a disposición de las experiencias turísticas para todos, sin discriminación </a:t>
            </a:r>
            <a:r>
              <a:rPr lang="es-ES" altLang="es-ES" dirty="0" smtClean="0"/>
              <a:t>, (7)  </a:t>
            </a:r>
            <a:r>
              <a:rPr lang="es-ES" altLang="es-ES" dirty="0"/>
              <a:t>Mejora de la calidad de los empleos en el sector del turismo </a:t>
            </a:r>
            <a:endParaRPr lang="es-ES" altLang="es-ES" dirty="0" smtClean="0"/>
          </a:p>
          <a:p>
            <a:r>
              <a:rPr lang="es-ES" altLang="es-ES" dirty="0"/>
              <a:t>MEDIDAS PARA SUPERAR LOS RETOS </a:t>
            </a:r>
          </a:p>
          <a:p>
            <a:pPr lvl="1"/>
            <a:r>
              <a:rPr lang="es-ES" altLang="es-ES" dirty="0"/>
              <a:t>Compartir experiencias (1) Plataformas ; (2) Foro europeo del turismo </a:t>
            </a:r>
          </a:p>
          <a:p>
            <a:pPr lvl="1"/>
            <a:r>
              <a:rPr lang="es-ES" altLang="es-ES" dirty="0"/>
              <a:t>Promoción de los destinos europeos de excelencia</a:t>
            </a:r>
          </a:p>
          <a:p>
            <a:pPr lvl="1"/>
            <a:r>
              <a:rPr lang="es-ES" altLang="es-ES" dirty="0"/>
              <a:t>Uso de los instrumentos financieros de la UE</a:t>
            </a:r>
          </a:p>
          <a:p>
            <a:pPr lvl="1"/>
            <a:r>
              <a:rPr lang="es-ES" altLang="es-ES" dirty="0"/>
              <a:t>Integración de la sostenibilidad y la competitividad en las políticas de la Comisión: (1) Reconversión de las zonas marítimas y rurales, (2) Apoyo al turismo urbano. </a:t>
            </a:r>
          </a:p>
          <a:p>
            <a:pPr lvl="1"/>
            <a:endParaRPr lang="es-ES" altLang="es-ES" dirty="0"/>
          </a:p>
          <a:p>
            <a:endParaRPr lang="es-ES" dirty="0"/>
          </a:p>
        </p:txBody>
      </p:sp>
    </p:spTree>
    <p:extLst>
      <p:ext uri="{BB962C8B-B14F-4D97-AF65-F5344CB8AC3E}">
        <p14:creationId xmlns:p14="http://schemas.microsoft.com/office/powerpoint/2010/main" val="159297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Título"/>
          <p:cNvSpPr>
            <a:spLocks noGrp="1"/>
          </p:cNvSpPr>
          <p:nvPr>
            <p:ph type="title"/>
          </p:nvPr>
        </p:nvSpPr>
        <p:spPr/>
        <p:txBody>
          <a:bodyPr>
            <a:noAutofit/>
          </a:bodyPr>
          <a:lstStyle/>
          <a:p>
            <a:r>
              <a:rPr lang="es-ES" altLang="es-ES" sz="2800" dirty="0" smtClean="0"/>
              <a:t>14. La normativa autonómica y la incorporación del concepto: turismo sostenible </a:t>
            </a:r>
          </a:p>
        </p:txBody>
      </p:sp>
      <p:sp>
        <p:nvSpPr>
          <p:cNvPr id="13315" name="5 Marcador de contenido"/>
          <p:cNvSpPr>
            <a:spLocks noGrp="1"/>
          </p:cNvSpPr>
          <p:nvPr>
            <p:ph idx="1"/>
          </p:nvPr>
        </p:nvSpPr>
        <p:spPr/>
        <p:txBody>
          <a:bodyPr>
            <a:normAutofit/>
          </a:bodyPr>
          <a:lstStyle/>
          <a:p>
            <a:r>
              <a:rPr lang="es-ES" altLang="es-ES" smtClean="0"/>
              <a:t>Existen dos modelos: </a:t>
            </a:r>
          </a:p>
          <a:p>
            <a:pPr lvl="1"/>
            <a:r>
              <a:rPr lang="es-ES" altLang="es-ES" smtClean="0"/>
              <a:t>Turismo sostenible como declaración de principios. </a:t>
            </a:r>
          </a:p>
          <a:p>
            <a:pPr lvl="1"/>
            <a:r>
              <a:rPr lang="es-ES" altLang="es-ES" smtClean="0"/>
              <a:t>Como objetivo al que se vinculan instrumentos. Ej. Declaración de zonas saturadas, inclusión en instrumentos de ordenación (como objetivo) –(ley asturiana), ESTÁNDARES MEDIOAMBIENTALES (Ley de Canarias):</a:t>
            </a:r>
          </a:p>
          <a:p>
            <a:pPr lvl="2"/>
            <a:r>
              <a:rPr lang="es-ES" altLang="es-ES" smtClean="0"/>
              <a:t>Responsabilidad de las empresas turísticas: a) general por daño al medio ambiente (art. 26) y b) específico en materia de reciclaje. </a:t>
            </a:r>
          </a:p>
          <a:p>
            <a:pPr lvl="2"/>
            <a:r>
              <a:rPr lang="es-ES" altLang="es-ES" smtClean="0"/>
              <a:t>Objetivos concretos de los programas y acciones de protección medioambientales (ahorro energético, reciclaje, etc.) –art. 56-</a:t>
            </a:r>
          </a:p>
          <a:p>
            <a:pPr lvl="2"/>
            <a:r>
              <a:rPr lang="es-ES" altLang="es-ES" smtClean="0"/>
              <a:t>Los entes locales tienen la obligación de disponer de un servicio de vigilancia ambiental que incluye: ordenanzas, reforzamiento del servicio de limpieza y salubridad, control de ruidos –art. 65-</a:t>
            </a:r>
            <a:endParaRPr lang="es-ES" altLang="es-ES" dirty="0" smtClean="0"/>
          </a:p>
        </p:txBody>
      </p:sp>
    </p:spTree>
    <p:extLst>
      <p:ext uri="{BB962C8B-B14F-4D97-AF65-F5344CB8AC3E}">
        <p14:creationId xmlns:p14="http://schemas.microsoft.com/office/powerpoint/2010/main" val="213952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normAutofit fontScale="90000"/>
          </a:bodyPr>
          <a:lstStyle/>
          <a:p>
            <a:r>
              <a:rPr lang="es-ES" altLang="es-ES" dirty="0" smtClean="0"/>
              <a:t>15. Técnicas e instrumentos para una gestión sostenible </a:t>
            </a:r>
          </a:p>
        </p:txBody>
      </p:sp>
      <p:sp>
        <p:nvSpPr>
          <p:cNvPr id="14339" name="2 Marcador de contenido"/>
          <p:cNvSpPr>
            <a:spLocks noGrp="1"/>
          </p:cNvSpPr>
          <p:nvPr>
            <p:ph idx="1"/>
          </p:nvPr>
        </p:nvSpPr>
        <p:spPr/>
        <p:txBody>
          <a:bodyPr/>
          <a:lstStyle/>
          <a:p>
            <a:r>
              <a:rPr lang="es-ES" altLang="es-ES" smtClean="0"/>
              <a:t>CÓDIGOS DE BUENAS PRÁCTICAS </a:t>
            </a:r>
          </a:p>
          <a:p>
            <a:pPr lvl="1"/>
            <a:r>
              <a:rPr lang="es-ES" altLang="es-ES" smtClean="0"/>
              <a:t>A instancias de la Administración u organizaciones sectoriales. </a:t>
            </a:r>
          </a:p>
          <a:p>
            <a:pPr lvl="1"/>
            <a:r>
              <a:rPr lang="es-ES" altLang="es-ES" smtClean="0"/>
              <a:t>Ejemplos: </a:t>
            </a:r>
          </a:p>
          <a:p>
            <a:pPr lvl="1"/>
            <a:r>
              <a:rPr lang="es-ES" altLang="es-ES" smtClean="0"/>
              <a:t>Código de Madrid  </a:t>
            </a:r>
          </a:p>
          <a:p>
            <a:pPr lvl="1"/>
            <a:r>
              <a:rPr lang="es-ES" altLang="es-ES" smtClean="0"/>
              <a:t>Declaración de Bilbao sobre turismo sostenible en la España verde </a:t>
            </a:r>
          </a:p>
          <a:p>
            <a:pPr lvl="1"/>
            <a:r>
              <a:rPr lang="es-ES" altLang="es-ES" smtClean="0"/>
              <a:t>Suscrita por Galicia, Principado de Asturias, Cantabria y País Vasco en 1997. </a:t>
            </a:r>
            <a:endParaRPr lang="es-ES" altLang="es-ES" dirty="0" smtClean="0"/>
          </a:p>
        </p:txBody>
      </p:sp>
    </p:spTree>
    <p:extLst>
      <p:ext uri="{BB962C8B-B14F-4D97-AF65-F5344CB8AC3E}">
        <p14:creationId xmlns:p14="http://schemas.microsoft.com/office/powerpoint/2010/main" val="53458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normAutofit fontScale="90000"/>
          </a:bodyPr>
          <a:lstStyle/>
          <a:p>
            <a:r>
              <a:rPr lang="es-ES" altLang="es-ES" dirty="0" smtClean="0"/>
              <a:t>16. Técnicas e instrumentos para una gestión sostenible </a:t>
            </a:r>
          </a:p>
        </p:txBody>
      </p:sp>
      <p:sp>
        <p:nvSpPr>
          <p:cNvPr id="15363" name="2 Marcador de contenido"/>
          <p:cNvSpPr>
            <a:spLocks noGrp="1"/>
          </p:cNvSpPr>
          <p:nvPr>
            <p:ph idx="1"/>
          </p:nvPr>
        </p:nvSpPr>
        <p:spPr/>
        <p:txBody>
          <a:bodyPr>
            <a:normAutofit lnSpcReduction="10000"/>
          </a:bodyPr>
          <a:lstStyle/>
          <a:p>
            <a:r>
              <a:rPr lang="es-ES" altLang="es-ES" smtClean="0"/>
              <a:t>MANUALES DE ACTUACIÓN Y FORMACIÓN </a:t>
            </a:r>
          </a:p>
          <a:p>
            <a:pPr lvl="1"/>
            <a:r>
              <a:rPr lang="es-ES" altLang="es-ES" smtClean="0"/>
              <a:t>ECOTUR en las Islas Baleares. Tiene como objetivo la promoción de la implantación de instrumentos voluntarios para la mejora integral del medio ambiente. Incluye códigos de buenas prácticas, formación, Sistemas de Gestión Ambiental, (EMAS) y etiqueta ambiental comunitaria. </a:t>
            </a:r>
          </a:p>
          <a:p>
            <a:r>
              <a:rPr lang="es-ES" altLang="es-ES" smtClean="0"/>
              <a:t>SISTEMAS DE GESTIÓN AMBIENTAL  </a:t>
            </a:r>
          </a:p>
          <a:p>
            <a:pPr lvl="1"/>
            <a:r>
              <a:rPr lang="es-ES" altLang="es-ES" smtClean="0"/>
              <a:t>La revalorización del Medio ambiente en Maastricht (1992) y Amsterdam 1997. </a:t>
            </a:r>
          </a:p>
          <a:p>
            <a:pPr lvl="1"/>
            <a:r>
              <a:rPr lang="es-ES" altLang="es-ES" smtClean="0"/>
              <a:t>Reglamento 1836/1993, de 29 de junio, por el que se promueve la adhesión voluntaria de las empresas (de carácter industrial) a un sistema de gestión y auditoría medioambientales, con efecto de evaluación de resultados e información al público y el Reglamento 761/2001, 19 de marzo, EMAS: </a:t>
            </a:r>
          </a:p>
          <a:p>
            <a:pPr lvl="2"/>
            <a:r>
              <a:rPr lang="es-ES" altLang="es-ES" smtClean="0"/>
              <a:t>Ampliación del ámbito subjetivo: toda organización que produzca efectos medioambientales</a:t>
            </a:r>
          </a:p>
          <a:p>
            <a:pPr lvl="2"/>
            <a:r>
              <a:rPr lang="es-ES" altLang="es-ES" smtClean="0"/>
              <a:t>Medios para gestionar riesgos ambientales </a:t>
            </a:r>
          </a:p>
          <a:p>
            <a:pPr lvl="2"/>
            <a:r>
              <a:rPr lang="es-ES" altLang="es-ES" smtClean="0"/>
              <a:t>Contribuir a la información: etiqueta ecológica y otras.</a:t>
            </a:r>
          </a:p>
          <a:p>
            <a:pPr lvl="2"/>
            <a:endParaRPr lang="es-ES" altLang="es-ES" dirty="0" smtClean="0"/>
          </a:p>
        </p:txBody>
      </p:sp>
    </p:spTree>
    <p:extLst>
      <p:ext uri="{BB962C8B-B14F-4D97-AF65-F5344CB8AC3E}">
        <p14:creationId xmlns:p14="http://schemas.microsoft.com/office/powerpoint/2010/main" val="384723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1. Técnicas generales de protección ambiental</a:t>
            </a:r>
            <a:endParaRPr lang="es-ES" dirty="0"/>
          </a:p>
        </p:txBody>
      </p:sp>
      <p:sp>
        <p:nvSpPr>
          <p:cNvPr id="3" name="2 Marcador de contenido"/>
          <p:cNvSpPr>
            <a:spLocks noGrp="1"/>
          </p:cNvSpPr>
          <p:nvPr>
            <p:ph idx="1"/>
          </p:nvPr>
        </p:nvSpPr>
        <p:spPr/>
        <p:txBody>
          <a:bodyPr>
            <a:normAutofit/>
          </a:bodyPr>
          <a:lstStyle/>
          <a:p>
            <a:endParaRPr lang="es-ES" dirty="0" smtClean="0"/>
          </a:p>
          <a:p>
            <a:r>
              <a:rPr lang="es-ES" dirty="0" smtClean="0"/>
              <a:t>Sentido general – se regulan problemas generales en materia ambiental o técnicas específicas</a:t>
            </a:r>
          </a:p>
          <a:p>
            <a:r>
              <a:rPr lang="es-ES" dirty="0" smtClean="0"/>
              <a:t>Derecho de información, participación y acceso a la justicia: </a:t>
            </a:r>
          </a:p>
        </p:txBody>
      </p:sp>
    </p:spTree>
    <p:extLst>
      <p:ext uri="{BB962C8B-B14F-4D97-AF65-F5344CB8AC3E}">
        <p14:creationId xmlns:p14="http://schemas.microsoft.com/office/powerpoint/2010/main" val="378844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ES" sz="2800" dirty="0" smtClean="0"/>
              <a:t>2. Derecho a la información, participación y acceso a la justicia en materia ambiental</a:t>
            </a:r>
            <a:endParaRPr lang="es-ES" sz="2800" dirty="0"/>
          </a:p>
        </p:txBody>
      </p:sp>
      <p:sp>
        <p:nvSpPr>
          <p:cNvPr id="2" name="Marcador de contenido 1"/>
          <p:cNvSpPr>
            <a:spLocks noGrp="1"/>
          </p:cNvSpPr>
          <p:nvPr>
            <p:ph idx="1"/>
          </p:nvPr>
        </p:nvSpPr>
        <p:spPr/>
        <p:txBody>
          <a:bodyPr>
            <a:normAutofit/>
          </a:bodyPr>
          <a:lstStyle/>
          <a:p>
            <a:r>
              <a:rPr lang="es-ES" dirty="0"/>
              <a:t>Ley 27/2006, de 18 de julio, por la que se regulan los derechos de acceso a la información, de participación pública y de acceso a la justicia en materia de medio ambiente (incorpora las Directivas 2003/4/CE y 2003/35/CE</a:t>
            </a:r>
            <a:r>
              <a:rPr lang="es-ES" dirty="0" smtClean="0"/>
              <a:t>).</a:t>
            </a:r>
          </a:p>
          <a:p>
            <a:r>
              <a:rPr lang="es-ES" dirty="0" smtClean="0"/>
              <a:t>Contenido</a:t>
            </a:r>
            <a:endParaRPr lang="es-ES" dirty="0"/>
          </a:p>
          <a:p>
            <a:pPr lvl="1"/>
            <a:r>
              <a:rPr lang="es-ES" dirty="0" smtClean="0"/>
              <a:t>Derecho de información </a:t>
            </a:r>
          </a:p>
          <a:p>
            <a:pPr lvl="1"/>
            <a:r>
              <a:rPr lang="es-ES" dirty="0" smtClean="0"/>
              <a:t>Derecho de participación</a:t>
            </a:r>
          </a:p>
          <a:p>
            <a:pPr lvl="1"/>
            <a:r>
              <a:rPr lang="es-ES" dirty="0" smtClean="0"/>
              <a:t>Acceso a la justicia</a:t>
            </a:r>
          </a:p>
          <a:p>
            <a:endParaRPr lang="es-ES" dirty="0"/>
          </a:p>
        </p:txBody>
      </p:sp>
    </p:spTree>
    <p:extLst>
      <p:ext uri="{BB962C8B-B14F-4D97-AF65-F5344CB8AC3E}">
        <p14:creationId xmlns:p14="http://schemas.microsoft.com/office/powerpoint/2010/main" val="197418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S" dirty="0" smtClean="0"/>
              <a:t>3. Derecho de acceso a la información ambiental</a:t>
            </a:r>
            <a:endParaRPr lang="es-ES" dirty="0"/>
          </a:p>
        </p:txBody>
      </p:sp>
      <p:sp>
        <p:nvSpPr>
          <p:cNvPr id="2" name="Marcador de contenido 1"/>
          <p:cNvSpPr>
            <a:spLocks noGrp="1"/>
          </p:cNvSpPr>
          <p:nvPr>
            <p:ph idx="1"/>
          </p:nvPr>
        </p:nvSpPr>
        <p:spPr/>
        <p:txBody>
          <a:bodyPr>
            <a:normAutofit fontScale="77500" lnSpcReduction="20000"/>
          </a:bodyPr>
          <a:lstStyle/>
          <a:p>
            <a:r>
              <a:rPr lang="es-ES" dirty="0">
                <a:solidFill>
                  <a:schemeClr val="tx1"/>
                </a:solidFill>
              </a:rPr>
              <a:t>a) A acceder a la información ambiental que obre en poder de las autoridades públicas o en el de otros sujetos en su nombre, sin que para ello estén obligados a declarar un interés determinado, cualquiera que sea su nacionalidad, domicilio o sede. </a:t>
            </a:r>
            <a:endParaRPr lang="es-ES" dirty="0" smtClean="0">
              <a:solidFill>
                <a:schemeClr val="tx1"/>
              </a:solidFill>
            </a:endParaRPr>
          </a:p>
          <a:p>
            <a:r>
              <a:rPr lang="es-ES" dirty="0" smtClean="0">
                <a:solidFill>
                  <a:schemeClr val="tx1"/>
                </a:solidFill>
              </a:rPr>
              <a:t>b</a:t>
            </a:r>
            <a:r>
              <a:rPr lang="es-ES" dirty="0">
                <a:solidFill>
                  <a:schemeClr val="tx1"/>
                </a:solidFill>
              </a:rPr>
              <a:t>) A ser informados de los derechos que le otorga la presente ley y a ser asesorados para su correcto ejercicio. </a:t>
            </a:r>
            <a:endParaRPr lang="es-ES" dirty="0" smtClean="0">
              <a:solidFill>
                <a:schemeClr val="tx1"/>
              </a:solidFill>
            </a:endParaRPr>
          </a:p>
          <a:p>
            <a:r>
              <a:rPr lang="es-ES" dirty="0" smtClean="0">
                <a:solidFill>
                  <a:schemeClr val="tx1"/>
                </a:solidFill>
              </a:rPr>
              <a:t>c</a:t>
            </a:r>
            <a:r>
              <a:rPr lang="es-ES" dirty="0">
                <a:solidFill>
                  <a:schemeClr val="tx1"/>
                </a:solidFill>
              </a:rPr>
              <a:t>) A ser asistidos en su búsqueda de información. </a:t>
            </a:r>
            <a:endParaRPr lang="es-ES" dirty="0" smtClean="0">
              <a:solidFill>
                <a:schemeClr val="tx1"/>
              </a:solidFill>
            </a:endParaRPr>
          </a:p>
          <a:p>
            <a:r>
              <a:rPr lang="es-ES" dirty="0" smtClean="0">
                <a:solidFill>
                  <a:schemeClr val="tx1"/>
                </a:solidFill>
              </a:rPr>
              <a:t>d</a:t>
            </a:r>
            <a:r>
              <a:rPr lang="es-ES" dirty="0">
                <a:solidFill>
                  <a:schemeClr val="tx1"/>
                </a:solidFill>
              </a:rPr>
              <a:t>) A recibir la información que soliciten en los plazos máximos establecidos en </a:t>
            </a:r>
            <a:r>
              <a:rPr lang="es-ES" dirty="0" smtClean="0">
                <a:solidFill>
                  <a:schemeClr val="tx1"/>
                </a:solidFill>
              </a:rPr>
              <a:t>la Ley. </a:t>
            </a:r>
          </a:p>
          <a:p>
            <a:r>
              <a:rPr lang="es-ES" dirty="0" smtClean="0">
                <a:solidFill>
                  <a:schemeClr val="tx1"/>
                </a:solidFill>
              </a:rPr>
              <a:t>e</a:t>
            </a:r>
            <a:r>
              <a:rPr lang="es-ES" dirty="0">
                <a:solidFill>
                  <a:schemeClr val="tx1"/>
                </a:solidFill>
              </a:rPr>
              <a:t>) A recibir la información ambiental solicitada en la forma o formato elegidos, en los términos previstos en </a:t>
            </a:r>
            <a:r>
              <a:rPr lang="es-ES" dirty="0" smtClean="0">
                <a:solidFill>
                  <a:schemeClr val="tx1"/>
                </a:solidFill>
              </a:rPr>
              <a:t>la Ley.</a:t>
            </a:r>
          </a:p>
          <a:p>
            <a:r>
              <a:rPr lang="es-ES" dirty="0" smtClean="0">
                <a:solidFill>
                  <a:schemeClr val="tx1"/>
                </a:solidFill>
              </a:rPr>
              <a:t>f</a:t>
            </a:r>
            <a:r>
              <a:rPr lang="es-ES" dirty="0">
                <a:solidFill>
                  <a:schemeClr val="tx1"/>
                </a:solidFill>
              </a:rPr>
              <a:t>) A conocer los motivos por los cuales no se les facilita la información, total o parcialmente, y también aquellos por los cuales no se les facilita dicha información en la forma o formato solicitados. </a:t>
            </a:r>
            <a:endParaRPr lang="es-ES" dirty="0" smtClean="0">
              <a:solidFill>
                <a:schemeClr val="tx1"/>
              </a:solidFill>
            </a:endParaRPr>
          </a:p>
          <a:p>
            <a:r>
              <a:rPr lang="es-ES" dirty="0" smtClean="0">
                <a:solidFill>
                  <a:schemeClr val="tx1"/>
                </a:solidFill>
              </a:rPr>
              <a:t>g</a:t>
            </a:r>
            <a:r>
              <a:rPr lang="es-ES" dirty="0">
                <a:solidFill>
                  <a:schemeClr val="tx1"/>
                </a:solidFill>
              </a:rPr>
              <a:t>) A conocer el listado de las tasas y precios que, en su caso, sean exigibles para la recepción de la información solicitada, así como las circunstancias en las que se puede exigir o dispensar el pago.</a:t>
            </a:r>
          </a:p>
          <a:p>
            <a:endParaRPr lang="es-ES" dirty="0"/>
          </a:p>
        </p:txBody>
      </p:sp>
    </p:spTree>
    <p:extLst>
      <p:ext uri="{BB962C8B-B14F-4D97-AF65-F5344CB8AC3E}">
        <p14:creationId xmlns:p14="http://schemas.microsoft.com/office/powerpoint/2010/main" val="376595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4. Derecho de participación</a:t>
            </a:r>
            <a:endParaRPr lang="es-ES" dirty="0"/>
          </a:p>
        </p:txBody>
      </p:sp>
      <p:sp>
        <p:nvSpPr>
          <p:cNvPr id="2" name="Marcador de contenido 1"/>
          <p:cNvSpPr>
            <a:spLocks noGrp="1"/>
          </p:cNvSpPr>
          <p:nvPr>
            <p:ph idx="1"/>
          </p:nvPr>
        </p:nvSpPr>
        <p:spPr/>
        <p:txBody>
          <a:bodyPr>
            <a:normAutofit fontScale="70000" lnSpcReduction="20000"/>
          </a:bodyPr>
          <a:lstStyle/>
          <a:p>
            <a:r>
              <a:rPr lang="es-ES" dirty="0">
                <a:solidFill>
                  <a:schemeClr val="tx1"/>
                </a:solidFill>
              </a:rPr>
              <a:t>a) A participar de manera efectiva y real en la elaboración, modificación y revisión de aquellos planes, programas y disposiciones de carácter general relacionados con el medio ambiente incluidos en el ámbito de aplicación de esta Ley. </a:t>
            </a:r>
            <a:endParaRPr lang="es-ES" dirty="0" smtClean="0">
              <a:solidFill>
                <a:schemeClr val="tx1"/>
              </a:solidFill>
            </a:endParaRPr>
          </a:p>
          <a:p>
            <a:r>
              <a:rPr lang="es-ES" dirty="0" smtClean="0">
                <a:solidFill>
                  <a:schemeClr val="tx1"/>
                </a:solidFill>
              </a:rPr>
              <a:t>b</a:t>
            </a:r>
            <a:r>
              <a:rPr lang="es-ES" dirty="0">
                <a:solidFill>
                  <a:schemeClr val="tx1"/>
                </a:solidFill>
              </a:rPr>
              <a:t>) A acceder con antelación suficiente a la información relevante relativa a los referidos planes, programas y disposiciones de carácter general. </a:t>
            </a:r>
            <a:endParaRPr lang="es-ES" dirty="0" smtClean="0">
              <a:solidFill>
                <a:schemeClr val="tx1"/>
              </a:solidFill>
            </a:endParaRPr>
          </a:p>
          <a:p>
            <a:r>
              <a:rPr lang="es-ES" dirty="0" smtClean="0">
                <a:solidFill>
                  <a:schemeClr val="tx1"/>
                </a:solidFill>
              </a:rPr>
              <a:t>c</a:t>
            </a:r>
            <a:r>
              <a:rPr lang="es-ES" dirty="0">
                <a:solidFill>
                  <a:schemeClr val="tx1"/>
                </a:solidFill>
              </a:rPr>
              <a:t>) A formular alegaciones y observaciones cuando estén aún abiertas todas las opciones y antes de que se adopte la decisión sobre los mencionados planes, programas o disposiciones de carácter general y a que sean tenidas debidamente en cuenta por la Administración Pública correspondiente. </a:t>
            </a:r>
            <a:endParaRPr lang="es-ES" dirty="0" smtClean="0">
              <a:solidFill>
                <a:schemeClr val="tx1"/>
              </a:solidFill>
            </a:endParaRPr>
          </a:p>
          <a:p>
            <a:r>
              <a:rPr lang="es-ES" dirty="0" smtClean="0">
                <a:solidFill>
                  <a:schemeClr val="tx1"/>
                </a:solidFill>
              </a:rPr>
              <a:t>d</a:t>
            </a:r>
            <a:r>
              <a:rPr lang="es-ES" dirty="0">
                <a:solidFill>
                  <a:schemeClr val="tx1"/>
                </a:solidFill>
              </a:rPr>
              <a:t>) A que se haga público el resultado definitivo del procedimiento en el que ha participado y se informe de los motivos y consideraciones en los que se basa la decisión adoptada, incluyendo la información relativa al proceso de participación pública. </a:t>
            </a:r>
            <a:endParaRPr lang="es-ES" dirty="0" smtClean="0">
              <a:solidFill>
                <a:schemeClr val="tx1"/>
              </a:solidFill>
            </a:endParaRPr>
          </a:p>
          <a:p>
            <a:r>
              <a:rPr lang="es-ES" dirty="0" smtClean="0">
                <a:solidFill>
                  <a:schemeClr val="tx1"/>
                </a:solidFill>
              </a:rPr>
              <a:t>e</a:t>
            </a:r>
            <a:r>
              <a:rPr lang="es-ES" dirty="0">
                <a:solidFill>
                  <a:schemeClr val="tx1"/>
                </a:solidFill>
              </a:rPr>
              <a:t>) A participar de manera efectiva y real, de acuerdo con lo dispuesto en la legislación aplicable, en los procedimientos administrativos tramitados para el otorgamiento de las autorizaciones reguladas en la legislación sobre prevención y control integrado de la contaminación, para la concesión de los títulos administrativos regulados en la legislación en materia de organismos modificados genéticamente, y para la emisión de las declaraciones de impacto ambiental reguladas en la legislación sobre evaluación de impacto ambiental, así como en los procesos planificadores previstos en la legislación de aguas y en la legislación sobre evaluación de los efectos de los planes y programas en el medio ambiente</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386212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4. Acceso a la Justicia</a:t>
            </a:r>
            <a:endParaRPr lang="es-ES" dirty="0"/>
          </a:p>
        </p:txBody>
      </p:sp>
      <p:sp>
        <p:nvSpPr>
          <p:cNvPr id="2" name="Marcador de contenido 1"/>
          <p:cNvSpPr>
            <a:spLocks noGrp="1"/>
          </p:cNvSpPr>
          <p:nvPr>
            <p:ph idx="1"/>
          </p:nvPr>
        </p:nvSpPr>
        <p:spPr/>
        <p:txBody>
          <a:bodyPr>
            <a:normAutofit/>
          </a:bodyPr>
          <a:lstStyle/>
          <a:p>
            <a:r>
              <a:rPr lang="es-ES" dirty="0">
                <a:solidFill>
                  <a:schemeClr val="tx1"/>
                </a:solidFill>
              </a:rPr>
              <a:t>a) A recurrir los actos y omisiones imputables a las autoridades públicas que contravengan los derechos que esta Ley reconoce en materia de información y de participación pública. </a:t>
            </a:r>
            <a:endParaRPr lang="es-ES" dirty="0" smtClean="0">
              <a:solidFill>
                <a:schemeClr val="tx1"/>
              </a:solidFill>
            </a:endParaRPr>
          </a:p>
          <a:p>
            <a:r>
              <a:rPr lang="es-ES" dirty="0" smtClean="0">
                <a:solidFill>
                  <a:schemeClr val="tx1"/>
                </a:solidFill>
              </a:rPr>
              <a:t>b</a:t>
            </a:r>
            <a:r>
              <a:rPr lang="es-ES" dirty="0">
                <a:solidFill>
                  <a:schemeClr val="tx1"/>
                </a:solidFill>
              </a:rPr>
              <a:t>) A ejercer la acción popular para recurrir los actos y omisiones imputables a las autoridades públicas que constituyan vulneraciones de la legislación ambiental en los término s previstos en esta </a:t>
            </a:r>
            <a:r>
              <a:rPr lang="es-ES" dirty="0" smtClean="0">
                <a:solidFill>
                  <a:schemeClr val="tx1"/>
                </a:solidFill>
              </a:rPr>
              <a:t>Ley.</a:t>
            </a:r>
            <a:endParaRPr lang="es-ES" dirty="0"/>
          </a:p>
        </p:txBody>
      </p:sp>
    </p:spTree>
    <p:extLst>
      <p:ext uri="{BB962C8B-B14F-4D97-AF65-F5344CB8AC3E}">
        <p14:creationId xmlns:p14="http://schemas.microsoft.com/office/powerpoint/2010/main" val="34071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5</a:t>
            </a:r>
            <a:r>
              <a:rPr lang="es-ES" dirty="0" smtClean="0"/>
              <a:t>. Evaluación ambiental.</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Normativa: </a:t>
            </a:r>
            <a:r>
              <a:rPr lang="es-ES" dirty="0"/>
              <a:t>Ley 21/2013, de 9 de diciembre, de evaluación ambiental</a:t>
            </a:r>
            <a:r>
              <a:rPr lang="es-ES" dirty="0" smtClean="0"/>
              <a:t>.</a:t>
            </a:r>
          </a:p>
          <a:p>
            <a:r>
              <a:rPr lang="es-ES" dirty="0" smtClean="0"/>
              <a:t>FINALIDAD:</a:t>
            </a:r>
          </a:p>
          <a:p>
            <a:pPr lvl="1"/>
            <a:r>
              <a:rPr lang="es-ES" dirty="0"/>
              <a:t>a) La integración de los aspectos medioambientales en la elaboración y en la adopción, aprobación o autorización de los planes, programas y proyectos;</a:t>
            </a:r>
          </a:p>
          <a:p>
            <a:pPr lvl="1"/>
            <a:r>
              <a:rPr lang="es-ES" dirty="0"/>
              <a:t>b) el análisis y la selección de las alternativas que resulten ambientalmente viables;</a:t>
            </a:r>
          </a:p>
          <a:p>
            <a:pPr lvl="1"/>
            <a:r>
              <a:rPr lang="es-ES" dirty="0"/>
              <a:t>c) el establecimiento de las medidas que permitan prevenir, corregir y, en su caso, compensar los efectos adversos sobre el medio ambiente;</a:t>
            </a:r>
          </a:p>
          <a:p>
            <a:pPr lvl="1"/>
            <a:r>
              <a:rPr lang="es-ES" dirty="0"/>
              <a:t>d) el establecimiento de las medidas de vigilancia, seguimiento y sanción necesarias para cumplir con las finalidades de esta ley.</a:t>
            </a:r>
          </a:p>
          <a:p>
            <a:r>
              <a:rPr lang="es-ES" dirty="0" smtClean="0"/>
              <a:t>PRINCIPIOS a</a:t>
            </a:r>
            <a:r>
              <a:rPr lang="es-ES" dirty="0"/>
              <a:t>) Protección y mejora del medio </a:t>
            </a:r>
            <a:r>
              <a:rPr lang="es-ES" dirty="0" smtClean="0"/>
              <a:t>ambiente. b</a:t>
            </a:r>
            <a:r>
              <a:rPr lang="es-ES" dirty="0"/>
              <a:t>) Precaución</a:t>
            </a:r>
            <a:r>
              <a:rPr lang="es-ES" dirty="0" smtClean="0"/>
              <a:t>. c</a:t>
            </a:r>
            <a:r>
              <a:rPr lang="es-ES" dirty="0"/>
              <a:t>) Acción preventiva y cautelar, corrección y compensación de los impactos sobre el medio ambiente</a:t>
            </a:r>
            <a:r>
              <a:rPr lang="es-ES" dirty="0" smtClean="0"/>
              <a:t>. d</a:t>
            </a:r>
            <a:r>
              <a:rPr lang="es-ES" dirty="0"/>
              <a:t>) Quien contamina paga</a:t>
            </a:r>
            <a:r>
              <a:rPr lang="es-ES" dirty="0" smtClean="0"/>
              <a:t>. e</a:t>
            </a:r>
            <a:r>
              <a:rPr lang="es-ES" dirty="0"/>
              <a:t>) Racionalización, simplificación y concertación de los procedimientos de evaluación ambiental</a:t>
            </a:r>
            <a:r>
              <a:rPr lang="es-ES" dirty="0" smtClean="0"/>
              <a:t>. f</a:t>
            </a:r>
            <a:r>
              <a:rPr lang="es-ES" dirty="0"/>
              <a:t>) Cooperación y coordinación entre la Administración General del Estado y las Comunidades Autónomas</a:t>
            </a:r>
            <a:r>
              <a:rPr lang="es-ES" dirty="0" smtClean="0"/>
              <a:t>. g</a:t>
            </a:r>
            <a:r>
              <a:rPr lang="es-ES" dirty="0"/>
              <a:t>) Proporcionalidad entre los efectos sobre el medio ambiente de los planes, programas y proyectos, y el tipo de procedimiento de evaluación al que en su caso deban someterse</a:t>
            </a:r>
            <a:r>
              <a:rPr lang="es-ES" dirty="0" smtClean="0"/>
              <a:t>. h</a:t>
            </a:r>
            <a:r>
              <a:rPr lang="es-ES" dirty="0"/>
              <a:t>) Colaboración activa de los distintos órganos administrativos que intervienen en el procedimiento de evaluación, facilitando la información necesaria que se les requiera</a:t>
            </a:r>
            <a:r>
              <a:rPr lang="es-ES" dirty="0" smtClean="0"/>
              <a:t>. i</a:t>
            </a:r>
            <a:r>
              <a:rPr lang="es-ES" dirty="0"/>
              <a:t>) Participación pública</a:t>
            </a:r>
            <a:r>
              <a:rPr lang="es-ES" dirty="0" smtClean="0"/>
              <a:t>. j</a:t>
            </a:r>
            <a:r>
              <a:rPr lang="es-ES" dirty="0"/>
              <a:t>) Desarrollo sostenible</a:t>
            </a:r>
            <a:r>
              <a:rPr lang="es-ES" dirty="0" smtClean="0"/>
              <a:t>. k</a:t>
            </a:r>
            <a:r>
              <a:rPr lang="es-ES" dirty="0"/>
              <a:t>) Integración de los aspectos ambientales en la toma de decisiones</a:t>
            </a:r>
            <a:r>
              <a:rPr lang="es-ES" dirty="0" smtClean="0"/>
              <a:t>. l</a:t>
            </a:r>
            <a:r>
              <a:rPr lang="es-ES" dirty="0"/>
              <a:t>) Actuación de acuerdo al mejor conocimiento científico posible</a:t>
            </a:r>
            <a:r>
              <a:rPr lang="es-ES" dirty="0" smtClean="0"/>
              <a:t>.</a:t>
            </a:r>
          </a:p>
          <a:p>
            <a:r>
              <a:rPr lang="es-ES" dirty="0" smtClean="0"/>
              <a:t>Dos tipos: Evaluación ambiental estratégica y Evaluación de impacto ambiental</a:t>
            </a:r>
            <a:endParaRPr lang="es-ES" dirty="0"/>
          </a:p>
        </p:txBody>
      </p:sp>
    </p:spTree>
    <p:extLst>
      <p:ext uri="{BB962C8B-B14F-4D97-AF65-F5344CB8AC3E}">
        <p14:creationId xmlns:p14="http://schemas.microsoft.com/office/powerpoint/2010/main" val="2969288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smtClean="0"/>
              <a:t>6. Evaluación ambiental estratégica</a:t>
            </a:r>
            <a:endParaRPr lang="es-ES" dirty="0"/>
          </a:p>
        </p:txBody>
      </p:sp>
      <p:sp>
        <p:nvSpPr>
          <p:cNvPr id="2" name="Marcador de contenido 1"/>
          <p:cNvSpPr>
            <a:spLocks noGrp="1"/>
          </p:cNvSpPr>
          <p:nvPr>
            <p:ph idx="1"/>
          </p:nvPr>
        </p:nvSpPr>
        <p:spPr/>
        <p:txBody>
          <a:bodyPr>
            <a:normAutofit fontScale="92500" lnSpcReduction="20000"/>
          </a:bodyPr>
          <a:lstStyle/>
          <a:p>
            <a:r>
              <a:rPr lang="es-ES" dirty="0" smtClean="0"/>
              <a:t>Ámbito de aplicación: planes y programas de la Administración: </a:t>
            </a:r>
          </a:p>
          <a:p>
            <a:pPr lvl="1"/>
            <a:r>
              <a:rPr lang="es-ES" dirty="0" smtClean="0"/>
              <a:t>Criterio positivo: (1) que se desarrollen en proyectos que requieran evaluación de impacto ambiental; (2) afecten a la Red Natura 2000; (3) listado establecido en la Ley.</a:t>
            </a:r>
          </a:p>
          <a:p>
            <a:pPr lvl="1"/>
            <a:r>
              <a:rPr lang="es-ES" dirty="0" smtClean="0"/>
              <a:t>Criterio negativo: (1) Defensa nacional o protección civil en caso de emergencia, planes o programas de tipo financiero; proyectos aprobados en una Ley; (2) excluidos por acuerdo motivado del consejo de Ministros</a:t>
            </a:r>
          </a:p>
          <a:p>
            <a:r>
              <a:rPr lang="es-ES" dirty="0" smtClean="0"/>
              <a:t>Modalidades: Ordinaria / simplificada</a:t>
            </a:r>
          </a:p>
          <a:p>
            <a:r>
              <a:rPr lang="es-ES" dirty="0" smtClean="0"/>
              <a:t>TRAMITACIÓN (ordinaria): a</a:t>
            </a:r>
            <a:r>
              <a:rPr lang="es-ES" dirty="0"/>
              <a:t>) Solicitud de inicio</a:t>
            </a:r>
            <a:r>
              <a:rPr lang="es-ES" dirty="0" smtClean="0"/>
              <a:t>. b</a:t>
            </a:r>
            <a:r>
              <a:rPr lang="es-ES" dirty="0"/>
              <a:t>) Consultas previas y determinación del alcance del estudio ambiental estratégico</a:t>
            </a:r>
            <a:r>
              <a:rPr lang="es-ES" dirty="0" smtClean="0"/>
              <a:t>. c</a:t>
            </a:r>
            <a:r>
              <a:rPr lang="es-ES" dirty="0"/>
              <a:t>) Elaboración del estudio ambiental estratégico</a:t>
            </a:r>
            <a:r>
              <a:rPr lang="es-ES" dirty="0" smtClean="0"/>
              <a:t>. d</a:t>
            </a:r>
            <a:r>
              <a:rPr lang="es-ES" dirty="0"/>
              <a:t>) Información pública y consultas a las Administraciones públicas afectadas y personas interesadas</a:t>
            </a:r>
            <a:r>
              <a:rPr lang="es-ES" dirty="0" smtClean="0"/>
              <a:t>. e</a:t>
            </a:r>
            <a:r>
              <a:rPr lang="es-ES" dirty="0"/>
              <a:t>) Análisis técnico del expediente</a:t>
            </a:r>
            <a:r>
              <a:rPr lang="es-ES" dirty="0" smtClean="0"/>
              <a:t>. f</a:t>
            </a:r>
            <a:r>
              <a:rPr lang="es-ES" dirty="0"/>
              <a:t>) Declaración ambiental estratégica</a:t>
            </a:r>
            <a:r>
              <a:rPr lang="es-ES" dirty="0" smtClean="0"/>
              <a:t>.</a:t>
            </a:r>
          </a:p>
          <a:p>
            <a:r>
              <a:rPr lang="es-ES" dirty="0" smtClean="0"/>
              <a:t>EFECTOS: (1) sobre el programa: informe preceptivo y vinculante; (2) publicidad; (3) vigencia, dos años desde la publicación para la puesta en marcha; (4) no hay recurso directo.</a:t>
            </a:r>
            <a:endParaRPr lang="es-ES" dirty="0"/>
          </a:p>
          <a:p>
            <a:endParaRPr lang="es-ES" dirty="0"/>
          </a:p>
        </p:txBody>
      </p:sp>
    </p:spTree>
    <p:extLst>
      <p:ext uri="{BB962C8B-B14F-4D97-AF65-F5344CB8AC3E}">
        <p14:creationId xmlns:p14="http://schemas.microsoft.com/office/powerpoint/2010/main" val="218255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a:t>7</a:t>
            </a:r>
            <a:r>
              <a:rPr lang="es-ES" dirty="0" smtClean="0"/>
              <a:t>. Evaluación de impacto ambiental</a:t>
            </a:r>
            <a:endParaRPr lang="es-ES" dirty="0"/>
          </a:p>
        </p:txBody>
      </p:sp>
      <p:sp>
        <p:nvSpPr>
          <p:cNvPr id="2" name="Marcador de contenido 1"/>
          <p:cNvSpPr>
            <a:spLocks noGrp="1"/>
          </p:cNvSpPr>
          <p:nvPr>
            <p:ph idx="1"/>
          </p:nvPr>
        </p:nvSpPr>
        <p:spPr/>
        <p:txBody>
          <a:bodyPr>
            <a:normAutofit fontScale="92500" lnSpcReduction="20000"/>
          </a:bodyPr>
          <a:lstStyle/>
          <a:p>
            <a:r>
              <a:rPr lang="es-ES" dirty="0" smtClean="0"/>
              <a:t>Ámbito de aplicación: </a:t>
            </a:r>
          </a:p>
          <a:p>
            <a:pPr lvl="1"/>
            <a:r>
              <a:rPr lang="es-ES" dirty="0" smtClean="0"/>
              <a:t>Criterio: proyectos de la Administración incluidos en el anexo (grandes obras públicas, actividades que generen riesgo ambiental: </a:t>
            </a:r>
          </a:p>
          <a:p>
            <a:pPr lvl="1"/>
            <a:r>
              <a:rPr lang="es-ES" dirty="0" smtClean="0"/>
              <a:t>Criterio negativo: (1) Defensa nacional o protección civil en caso de emergencia, planes o programas de tipo financiero; proyectos aprobados en una Ley; (2) excluidos por acuerdo motivado del consejo de Ministros</a:t>
            </a:r>
          </a:p>
          <a:p>
            <a:r>
              <a:rPr lang="es-ES" dirty="0" smtClean="0"/>
              <a:t>Modalidades: Ordinaria / simplificada</a:t>
            </a:r>
          </a:p>
          <a:p>
            <a:r>
              <a:rPr lang="es-ES" dirty="0" smtClean="0"/>
              <a:t>TRAMITACIÓN (ordinaria): a</a:t>
            </a:r>
            <a:r>
              <a:rPr lang="es-ES" dirty="0"/>
              <a:t>) </a:t>
            </a:r>
            <a:r>
              <a:rPr lang="es-ES" dirty="0" smtClean="0"/>
              <a:t>Actuaciones previas: consultas a Administraciones y personas interesadas, estudio de impacto ambiental, información pública y consulta a afectados = versión definitiva del estudio de impacto. b) </a:t>
            </a:r>
            <a:r>
              <a:rPr lang="es-ES" dirty="0"/>
              <a:t>Análisis técnico del expediente</a:t>
            </a:r>
            <a:r>
              <a:rPr lang="es-ES" dirty="0" smtClean="0"/>
              <a:t>. f</a:t>
            </a:r>
            <a:r>
              <a:rPr lang="es-ES" dirty="0"/>
              <a:t>) Declaración </a:t>
            </a:r>
            <a:r>
              <a:rPr lang="es-ES" dirty="0" smtClean="0"/>
              <a:t>de impacto ambiental.</a:t>
            </a:r>
          </a:p>
          <a:p>
            <a:r>
              <a:rPr lang="es-ES" dirty="0" smtClean="0"/>
              <a:t>EFECTOS: (1) sobre el programa: condiciones, medidas compensatorias y supervisión de la aplicación; (2) publicidad; (3) vigencia, cuatro años desde la publicación para la puesta en marcha; (4) no hay recurso directo.</a:t>
            </a:r>
            <a:endParaRPr lang="es-ES" dirty="0"/>
          </a:p>
          <a:p>
            <a:endParaRPr lang="es-ES" dirty="0"/>
          </a:p>
        </p:txBody>
      </p:sp>
    </p:spTree>
    <p:extLst>
      <p:ext uri="{BB962C8B-B14F-4D97-AF65-F5344CB8AC3E}">
        <p14:creationId xmlns:p14="http://schemas.microsoft.com/office/powerpoint/2010/main" val="174883576"/>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LEC07 - Infraestructuras, territorio y urbanismo.</Template>
  <TotalTime>348</TotalTime>
  <Words>3028</Words>
  <Application>Microsoft Office PowerPoint</Application>
  <PresentationFormat>Presentación en pantalla (4:3)</PresentationFormat>
  <Paragraphs>142</Paragraphs>
  <Slides>18</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Retrospección</vt:lpstr>
      <vt:lpstr>Image</vt:lpstr>
      <vt:lpstr>Leccion 5ª. Instrumentos de protección ambiental</vt:lpstr>
      <vt:lpstr>1. Técnicas generales de protección ambiental</vt:lpstr>
      <vt:lpstr>2. Derecho a la información, participación y acceso a la justicia en materia ambiental</vt:lpstr>
      <vt:lpstr>3. Derecho de acceso a la información ambiental</vt:lpstr>
      <vt:lpstr>4. Derecho de participación</vt:lpstr>
      <vt:lpstr>4. Acceso a la Justicia</vt:lpstr>
      <vt:lpstr>5. Evaluación ambiental.</vt:lpstr>
      <vt:lpstr>6. Evaluación ambiental estratégica</vt:lpstr>
      <vt:lpstr>7. Evaluación de impacto ambiental</vt:lpstr>
      <vt:lpstr>8. Autorizaciones ambientales integradas:</vt:lpstr>
      <vt:lpstr>9. Sistema de responsabilidad ambiental</vt:lpstr>
      <vt:lpstr>10. Sistema de responsabilidad ambiental</vt:lpstr>
      <vt:lpstr>11. Sistema de responsabilidad ambiental</vt:lpstr>
      <vt:lpstr>12. Etiquetado ecológico</vt:lpstr>
      <vt:lpstr>13. Turismo sostenible.</vt:lpstr>
      <vt:lpstr>14. La normativa autonómica y la incorporación del concepto: turismo sostenible </vt:lpstr>
      <vt:lpstr>15. Técnicas e instrumentos para una gestión sostenible </vt:lpstr>
      <vt:lpstr>16. Técnicas e instrumentos para una gestión sostenible </vt:lpstr>
    </vt:vector>
  </TitlesOfParts>
  <Company>U. Carlos III de Madrid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tutela jurídica de los recursos naturales y el turismo</dc:title>
  <dc:creator>aeasis</dc:creator>
  <cp:lastModifiedBy>Agustin Asis Roig</cp:lastModifiedBy>
  <cp:revision>38</cp:revision>
  <dcterms:created xsi:type="dcterms:W3CDTF">2014-09-22T23:58:05Z</dcterms:created>
  <dcterms:modified xsi:type="dcterms:W3CDTF">2015-10-20T11:39:06Z</dcterms:modified>
</cp:coreProperties>
</file>